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7" r:id="rId2"/>
    <p:sldId id="316" r:id="rId3"/>
    <p:sldId id="317" r:id="rId4"/>
    <p:sldId id="258" r:id="rId5"/>
    <p:sldId id="315" r:id="rId6"/>
    <p:sldId id="267" r:id="rId7"/>
    <p:sldId id="268" r:id="rId8"/>
    <p:sldId id="269" r:id="rId9"/>
    <p:sldId id="270" r:id="rId10"/>
    <p:sldId id="271" r:id="rId11"/>
    <p:sldId id="272" r:id="rId12"/>
    <p:sldId id="318" r:id="rId13"/>
    <p:sldId id="259" r:id="rId14"/>
    <p:sldId id="260" r:id="rId15"/>
    <p:sldId id="261" r:id="rId16"/>
    <p:sldId id="262" r:id="rId17"/>
    <p:sldId id="263" r:id="rId18"/>
    <p:sldId id="266" r:id="rId19"/>
    <p:sldId id="329" r:id="rId20"/>
    <p:sldId id="328" r:id="rId21"/>
    <p:sldId id="327" r:id="rId22"/>
    <p:sldId id="337" r:id="rId23"/>
    <p:sldId id="326" r:id="rId24"/>
    <p:sldId id="331" r:id="rId25"/>
    <p:sldId id="330" r:id="rId26"/>
    <p:sldId id="325" r:id="rId27"/>
    <p:sldId id="332" r:id="rId28"/>
    <p:sldId id="333" r:id="rId29"/>
    <p:sldId id="336" r:id="rId30"/>
    <p:sldId id="335" r:id="rId31"/>
    <p:sldId id="341" r:id="rId32"/>
    <p:sldId id="349" r:id="rId33"/>
    <p:sldId id="340" r:id="rId34"/>
    <p:sldId id="342" r:id="rId35"/>
    <p:sldId id="344" r:id="rId36"/>
    <p:sldId id="343" r:id="rId37"/>
    <p:sldId id="334" r:id="rId38"/>
    <p:sldId id="338" r:id="rId39"/>
    <p:sldId id="348" r:id="rId40"/>
    <p:sldId id="34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9" autoAdjust="0"/>
    <p:restoredTop sz="95858" autoAdjust="0"/>
  </p:normalViewPr>
  <p:slideViewPr>
    <p:cSldViewPr snapToGrid="0">
      <p:cViewPr varScale="1">
        <p:scale>
          <a:sx n="97" d="100"/>
          <a:sy n="97" d="100"/>
        </p:scale>
        <p:origin x="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AF1D2-5E85-4177-8F2A-15808F877806}" type="datetimeFigureOut">
              <a:rPr lang="zh-CN" altLang="en-US" smtClean="0"/>
              <a:t>2024/7/16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EFF2E-C173-4E41-813B-AE31B947FDBC}" type="slidenum">
              <a:rPr lang="zh-CN" altLang="en-US" smtClean="0"/>
              <a:t>‹#›</a:t>
            </a:fld>
            <a:endParaRPr lang="zh-CN" altLang="en-US"/>
          </a:p>
        </p:txBody>
      </p:sp>
    </p:spTree>
    <p:extLst>
      <p:ext uri="{BB962C8B-B14F-4D97-AF65-F5344CB8AC3E}">
        <p14:creationId xmlns:p14="http://schemas.microsoft.com/office/powerpoint/2010/main" val="1526057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60605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尽管传统的像素表示具有高维性，但自然图像数据仍表现出低维结构。</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1716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首先，自然图像是局部连接的，每幅图像都被其他高度相似的图像包围，可以通过图像转换（例如，对比度，亮度）获得。</a:t>
            </a:r>
            <a:endParaRPr lang="en-US" altLang="zh-CN" dirty="0"/>
          </a:p>
          <a:p>
            <a:endParaRPr lang="en-US" altLang="zh-CN" dirty="0"/>
          </a:p>
          <a:p>
            <a:r>
              <a:rPr lang="zh-CN" altLang="en-US" dirty="0"/>
              <a:t>其次，由于自然图像的低维结构，图像的概率分布高度集中；均匀采样的像素很难组装出有意义的图像。</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80637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a:t>
            </a:r>
            <a:r>
              <a:rPr lang="en-US" altLang="zh-CN" dirty="0"/>
              <a:t>P</a:t>
            </a:r>
            <a:r>
              <a:rPr lang="zh-CN" altLang="en-US" dirty="0"/>
              <a:t>位于固有维数</a:t>
            </a:r>
            <a:r>
              <a:rPr lang="en-US" altLang="zh-CN" dirty="0"/>
              <a:t>dim (M) = d &lt;n</a:t>
            </a:r>
            <a:r>
              <a:rPr lang="zh-CN" altLang="en-US" dirty="0"/>
              <a:t>的低维流形</a:t>
            </a:r>
            <a:r>
              <a:rPr lang="en-US" altLang="zh-CN" dirty="0"/>
              <a:t>M⊆R^N</a:t>
            </a:r>
            <a:r>
              <a:rPr lang="zh-CN" altLang="en-US" dirty="0"/>
              <a:t>上或附近。</a:t>
            </a:r>
            <a:endParaRPr lang="en-US" altLang="zh-CN" dirty="0"/>
          </a:p>
          <a:p>
            <a:endParaRPr lang="en-US" altLang="zh-CN" dirty="0"/>
          </a:p>
          <a:p>
            <a:r>
              <a:rPr lang="en-US" altLang="zh-CN" dirty="0" err="1"/>
              <a:t>Levina</a:t>
            </a:r>
            <a:r>
              <a:rPr lang="en-US" altLang="zh-CN" dirty="0"/>
              <a:t> &amp; Bickel</a:t>
            </a:r>
            <a:r>
              <a:rPr lang="zh-CN" altLang="en-US" dirty="0"/>
              <a:t>（</a:t>
            </a:r>
            <a:r>
              <a:rPr lang="en-US" altLang="zh-CN" dirty="0"/>
              <a:t>2005</a:t>
            </a:r>
            <a:r>
              <a:rPr lang="zh-CN" altLang="en-US" dirty="0"/>
              <a:t>）的最大似然估计（</a:t>
            </a:r>
            <a:r>
              <a:rPr lang="en-US" altLang="zh-CN" dirty="0"/>
              <a:t>MLE</a:t>
            </a:r>
            <a:r>
              <a:rPr lang="zh-CN" altLang="en-US" dirty="0"/>
              <a:t>）的本质就是使用泊松过程对每个样本点周围给定半径内随机抽样发现的点数进行建模。</a:t>
            </a:r>
            <a:endParaRPr lang="en-US" altLang="zh-CN" dirty="0"/>
          </a:p>
          <a:p>
            <a:endParaRPr lang="en-US" altLang="zh-CN" dirty="0"/>
          </a:p>
          <a:p>
            <a:r>
              <a:rPr lang="zh-CN" altLang="en-US" dirty="0"/>
              <a:t>似然方程在给定点</a:t>
            </a:r>
            <a:r>
              <a:rPr lang="en-US" altLang="zh-CN" dirty="0"/>
              <a:t>x</a:t>
            </a:r>
            <a:r>
              <a:rPr lang="zh-CN" altLang="en-US" dirty="0"/>
              <a:t>处的</a:t>
            </a:r>
            <a:r>
              <a:rPr lang="en-US" altLang="zh-CN" dirty="0"/>
              <a:t>ID</a:t>
            </a:r>
            <a:r>
              <a:rPr lang="zh-CN" altLang="en-US" dirty="0"/>
              <a:t>估计为：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57394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首先，我们需要选择一个合适的</a:t>
            </a:r>
            <a:r>
              <a:rPr lang="en-US" altLang="zh-CN" dirty="0"/>
              <a:t>k</a:t>
            </a:r>
            <a:r>
              <a:rPr lang="zh-CN" altLang="en-US" dirty="0"/>
              <a:t>值。如</a:t>
            </a:r>
            <a:r>
              <a:rPr lang="en-US" altLang="zh-CN" dirty="0"/>
              <a:t>MacKay &amp; </a:t>
            </a:r>
            <a:r>
              <a:rPr lang="en-US" altLang="zh-CN" dirty="0" err="1"/>
              <a:t>Ghahramani</a:t>
            </a:r>
            <a:r>
              <a:rPr lang="zh-CN" altLang="en-US" dirty="0"/>
              <a:t>（</a:t>
            </a:r>
            <a:r>
              <a:rPr lang="en-US" altLang="zh-CN" dirty="0"/>
              <a:t>2005</a:t>
            </a:r>
            <a:r>
              <a:rPr lang="zh-CN" altLang="en-US" dirty="0"/>
              <a:t>）所示，校正后的估计量方程</a:t>
            </a:r>
            <a:r>
              <a:rPr lang="en-US" altLang="zh-CN" dirty="0"/>
              <a:t>(2)</a:t>
            </a:r>
            <a:r>
              <a:rPr lang="zh-CN" altLang="en-US" dirty="0"/>
              <a:t>的正偏差随着</a:t>
            </a:r>
            <a:r>
              <a:rPr lang="en-US" altLang="zh-CN" dirty="0"/>
              <a:t>k</a:t>
            </a:r>
            <a:r>
              <a:rPr lang="zh-CN" altLang="en-US" dirty="0"/>
              <a:t>的增加而增加，但方差减小。</a:t>
            </a:r>
            <a:endParaRPr lang="en-US" altLang="zh-CN" dirty="0"/>
          </a:p>
          <a:p>
            <a:endParaRPr lang="en-US" altLang="zh-CN" dirty="0"/>
          </a:p>
          <a:p>
            <a:r>
              <a:rPr lang="zh-CN" altLang="en-US" dirty="0"/>
              <a:t>其次，</a:t>
            </a:r>
            <a:r>
              <a:rPr lang="en-US" altLang="zh-CN" dirty="0"/>
              <a:t>MLE</a:t>
            </a:r>
            <a:r>
              <a:rPr lang="zh-CN" altLang="en-US" dirty="0"/>
              <a:t>假设数据有一系列独立同分布的随机变量组成，数据由一系列独立同分布的随机变量序列组成，这些变量可以被写为一系列足够光滑</a:t>
            </a:r>
            <a:r>
              <a:rPr lang="en-US" altLang="zh-CN" dirty="0"/>
              <a:t>smooth</a:t>
            </a:r>
            <a:r>
              <a:rPr lang="zh-CN" altLang="en-US" dirty="0"/>
              <a:t>和连续的函数，并且其概率论密度函数也是</a:t>
            </a:r>
            <a:r>
              <a:rPr lang="en-US" altLang="zh-CN" dirty="0"/>
              <a:t>smooth</a:t>
            </a:r>
            <a:r>
              <a:rPr lang="zh-CN" altLang="en-US" dirty="0"/>
              <a:t>光滑的。</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54235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err="1"/>
              <a:t>GeoMLE</a:t>
            </a:r>
            <a:r>
              <a:rPr lang="zh-CN" altLang="en-US" dirty="0"/>
              <a:t>，基于在不同大小的邻域中到最近邻的距离的标准</a:t>
            </a:r>
            <a:r>
              <a:rPr lang="en-US" altLang="zh-CN" dirty="0"/>
              <a:t>MLE</a:t>
            </a:r>
            <a:r>
              <a:rPr lang="zh-CN" altLang="en-US" dirty="0"/>
              <a:t>的多项式回归。</a:t>
            </a:r>
            <a:endParaRPr lang="en-US" altLang="zh-CN" dirty="0"/>
          </a:p>
          <a:p>
            <a:r>
              <a:rPr lang="zh-CN" altLang="en-US" dirty="0"/>
              <a:t>我们总共采样了</a:t>
            </a:r>
            <a:r>
              <a:rPr lang="en-US" altLang="zh-CN" dirty="0"/>
              <a:t>20</a:t>
            </a:r>
            <a:r>
              <a:rPr lang="zh-CN" altLang="en-US" dirty="0"/>
              <a:t>个引导子集（</a:t>
            </a:r>
            <a:r>
              <a:rPr lang="en-US" altLang="zh-CN" dirty="0"/>
              <a:t>M = 20</a:t>
            </a:r>
            <a:r>
              <a:rPr lang="zh-CN" altLang="en-US" dirty="0"/>
              <a:t>），并按照建议使用</a:t>
            </a:r>
            <a:r>
              <a:rPr lang="en-US" altLang="zh-CN" dirty="0"/>
              <a:t>k1 = 20</a:t>
            </a:r>
            <a:r>
              <a:rPr lang="zh-CN" altLang="en-US" dirty="0"/>
              <a:t>，</a:t>
            </a:r>
            <a:r>
              <a:rPr lang="en-US" altLang="zh-CN" dirty="0"/>
              <a:t>k2 = 55.</a:t>
            </a:r>
          </a:p>
          <a:p>
            <a:endParaRPr lang="en-US" altLang="zh-CN" dirty="0"/>
          </a:p>
          <a:p>
            <a:endParaRPr lang="en-US" altLang="zh-CN" dirty="0"/>
          </a:p>
          <a:p>
            <a:r>
              <a:rPr lang="zh-CN" altLang="en-US" dirty="0"/>
              <a:t>我们随机抽样一个样本子集（对于有超过</a:t>
            </a:r>
            <a:r>
              <a:rPr lang="en-US" altLang="zh-CN" dirty="0"/>
              <a:t>10,000</a:t>
            </a:r>
            <a:r>
              <a:rPr lang="zh-CN" altLang="en-US" dirty="0"/>
              <a:t>个样本的数据集，固定为</a:t>
            </a:r>
            <a:r>
              <a:rPr lang="en-US" altLang="zh-CN" dirty="0"/>
              <a:t>10,000</a:t>
            </a:r>
            <a:r>
              <a:rPr lang="zh-CN" altLang="en-US" dirty="0"/>
              <a:t>个），并使用它们的</a:t>
            </a:r>
            <a:r>
              <a:rPr lang="en-US" altLang="zh-CN" dirty="0"/>
              <a:t>k</a:t>
            </a:r>
            <a:r>
              <a:rPr lang="zh-CN" altLang="en-US" dirty="0"/>
              <a:t>个最近邻的最短图距离来估计</a:t>
            </a:r>
            <a:r>
              <a:rPr lang="en-US" altLang="zh-CN" dirty="0"/>
              <a:t>id</a:t>
            </a:r>
            <a:r>
              <a:rPr lang="zh-CN" altLang="en-US" dirty="0"/>
              <a:t>。</a:t>
            </a:r>
            <a:endParaRPr lang="en-US" altLang="zh-CN" dirty="0"/>
          </a:p>
          <a:p>
            <a:r>
              <a:rPr lang="zh-CN" altLang="en-US" dirty="0"/>
              <a:t>实线：代表真实的数据维度</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3354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首先，我们不能确定数据集是否实际上类似于流形上或附近的点的采样。其次，通常不能保证抽样满足我们所使用的</a:t>
            </a:r>
            <a:r>
              <a:rPr lang="en-US" altLang="zh-CN" dirty="0"/>
              <a:t>ID</a:t>
            </a:r>
            <a:r>
              <a:rPr lang="zh-CN" altLang="en-US" dirty="0"/>
              <a:t>估计器所假设的条件。</a:t>
            </a:r>
            <a:endParaRPr lang="en-US" altLang="zh-CN" dirty="0"/>
          </a:p>
          <a:p>
            <a:endParaRPr lang="en-US" altLang="zh-CN" dirty="0"/>
          </a:p>
          <a:p>
            <a:r>
              <a:rPr lang="zh-CN" altLang="en-US" dirty="0"/>
              <a:t>首先，我们不能确定数据集是否实际上类似于流形上或附近的点的采样。</a:t>
            </a:r>
            <a:endParaRPr lang="en-US" altLang="zh-CN" dirty="0"/>
          </a:p>
          <a:p>
            <a:r>
              <a:rPr lang="zh-CN" altLang="en-US" dirty="0"/>
              <a:t>其次，通常不能保证抽样满足我们所使用的</a:t>
            </a:r>
            <a:r>
              <a:rPr lang="en-US" altLang="zh-CN" dirty="0"/>
              <a:t>ID</a:t>
            </a:r>
            <a:r>
              <a:rPr lang="zh-CN" altLang="en-US" dirty="0"/>
              <a:t>估计器所假设的条件。</a:t>
            </a:r>
            <a:endParaRPr lang="en-US" altLang="zh-CN" dirty="0"/>
          </a:p>
          <a:p>
            <a:endParaRPr lang="en-US" altLang="zh-CN" dirty="0"/>
          </a:p>
          <a:p>
            <a:r>
              <a:rPr lang="zh-CN" altLang="en-US" dirty="0"/>
              <a:t>使用这个</a:t>
            </a:r>
            <a:r>
              <a:rPr lang="en-US" altLang="zh-CN" dirty="0"/>
              <a:t>GAN</a:t>
            </a:r>
            <a:r>
              <a:rPr lang="zh-CN" altLang="en-US" dirty="0"/>
              <a:t>，我们生成具有不同数量图像的数据集，其中我们将潜在向量的大部分条目固定为零，仅留下</a:t>
            </a:r>
            <a:r>
              <a:rPr lang="en-US" altLang="zh-CN" dirty="0"/>
              <a:t>d</a:t>
            </a:r>
            <a:r>
              <a:rPr lang="zh-CN" altLang="en-US" dirty="0"/>
              <a:t>个自由条目随机选择。</a:t>
            </a:r>
            <a:endParaRPr lang="en-US" altLang="zh-CN" dirty="0"/>
          </a:p>
          <a:p>
            <a:r>
              <a:rPr lang="zh-CN" altLang="en-US" dirty="0"/>
              <a:t>意思就是一个向量</a:t>
            </a:r>
            <a:r>
              <a:rPr lang="en-US" altLang="zh-CN" dirty="0"/>
              <a:t>128</a:t>
            </a:r>
            <a:r>
              <a:rPr lang="zh-CN" altLang="en-US" dirty="0"/>
              <a:t>维度，</a:t>
            </a:r>
            <a:r>
              <a:rPr lang="en-US" altLang="zh-CN" dirty="0"/>
              <a:t>[x_1,……,x_128]</a:t>
            </a:r>
            <a:r>
              <a:rPr lang="zh-CN" altLang="en-US" dirty="0"/>
              <a:t>，其中我抽取</a:t>
            </a:r>
            <a:r>
              <a:rPr lang="en-US" altLang="zh-CN" dirty="0"/>
              <a:t>\overline{d}</a:t>
            </a:r>
            <a:r>
              <a:rPr lang="zh-CN" altLang="en-US" dirty="0"/>
              <a:t>个元素不为</a:t>
            </a:r>
            <a:r>
              <a:rPr lang="en-US" altLang="zh-CN" dirty="0"/>
              <a:t>0</a:t>
            </a:r>
            <a:r>
              <a:rPr lang="zh-CN" altLang="en-US" dirty="0"/>
              <a:t>，并且随机生成数字，然后根据组合成的向量去生成图像，再提取这个图象的</a:t>
            </a:r>
            <a:r>
              <a:rPr lang="en-US" altLang="zh-CN" dirty="0"/>
              <a:t>ID</a:t>
            </a:r>
            <a:r>
              <a:rPr lang="zh-CN" altLang="en-US" dirty="0"/>
              <a:t>维度（一般认为</a:t>
            </a:r>
            <a:r>
              <a:rPr lang="en-US" altLang="zh-CN" dirty="0"/>
              <a:t>ID&lt;=\overline{d}</a:t>
            </a:r>
            <a:r>
              <a:rPr lang="zh-CN" altLang="en-US" dirty="0"/>
              <a:t>，可以认为</a:t>
            </a:r>
            <a:r>
              <a:rPr lang="en-US" altLang="zh-CN" dirty="0"/>
              <a:t>\overline{d}</a:t>
            </a:r>
            <a:r>
              <a:rPr lang="zh-CN" altLang="en-US" dirty="0"/>
              <a:t>是当前状态空间</a:t>
            </a:r>
            <a:r>
              <a:rPr lang="en-US" altLang="zh-CN" dirty="0"/>
              <a:t>S</a:t>
            </a:r>
            <a:r>
              <a:rPr lang="zh-CN" altLang="en-US" dirty="0"/>
              <a:t>的维度，</a:t>
            </a:r>
            <a:r>
              <a:rPr lang="en-US" altLang="zh-CN" dirty="0"/>
              <a:t>128</a:t>
            </a:r>
            <a:r>
              <a:rPr lang="zh-CN" altLang="en-US" dirty="0"/>
              <a:t>则是高维图像像素空间的维度。当我们增加自由项的数量时，我们期望内在维数以</a:t>
            </a:r>
            <a:r>
              <a:rPr lang="en-US" altLang="zh-CN" dirty="0"/>
              <a:t>d¯</a:t>
            </a:r>
            <a:r>
              <a:rPr lang="zh-CN" altLang="en-US" dirty="0"/>
              <a:t>为上界而增加；</a:t>
            </a:r>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05382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1945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25895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我们通过最近邻插值调整图像大小，创建四个不同外部维度的合成数据集。具体来说，我们创建了</a:t>
            </a:r>
            <a:r>
              <a:rPr lang="en-US" altLang="zh-CN" dirty="0"/>
              <a:t>6</a:t>
            </a:r>
            <a:r>
              <a:rPr lang="zh-CN" altLang="en-US" dirty="0"/>
              <a:t>个大小为</a:t>
            </a:r>
            <a:r>
              <a:rPr lang="en-US" altLang="zh-CN" dirty="0"/>
              <a:t>16</a:t>
            </a:r>
            <a:r>
              <a:rPr lang="zh-CN" altLang="en-US" dirty="0"/>
              <a:t>、</a:t>
            </a:r>
            <a:r>
              <a:rPr lang="en-US" altLang="zh-CN" dirty="0"/>
              <a:t>32</a:t>
            </a:r>
            <a:r>
              <a:rPr lang="zh-CN" altLang="en-US" dirty="0"/>
              <a:t>、</a:t>
            </a:r>
            <a:r>
              <a:rPr lang="en-US" altLang="zh-CN" dirty="0"/>
              <a:t>64</a:t>
            </a:r>
            <a:r>
              <a:rPr lang="zh-CN" altLang="en-US" dirty="0"/>
              <a:t>、</a:t>
            </a:r>
            <a:r>
              <a:rPr lang="en-US" altLang="zh-CN" dirty="0"/>
              <a:t>128</a:t>
            </a:r>
            <a:r>
              <a:rPr lang="zh-CN" altLang="en-US" dirty="0"/>
              <a:t>、</a:t>
            </a:r>
            <a:r>
              <a:rPr lang="en-US" altLang="zh-CN" dirty="0"/>
              <a:t>256</a:t>
            </a:r>
            <a:r>
              <a:rPr lang="zh-CN" altLang="en-US" dirty="0"/>
              <a:t>的</a:t>
            </a:r>
            <a:r>
              <a:rPr lang="en-US" altLang="zh-CN" dirty="0"/>
              <a:t>3</a:t>
            </a:r>
            <a:r>
              <a:rPr lang="zh-CN" altLang="en-US" dirty="0"/>
              <a:t>通道方形图像数据集，固定的内在维度大小为</a:t>
            </a:r>
            <a:r>
              <a:rPr lang="en-US" altLang="zh-CN" dirty="0"/>
              <a:t>128</a:t>
            </a:r>
            <a:r>
              <a:rPr lang="zh-CN" altLang="en-US" dirty="0"/>
              <a:t>，以及所有其他实验细节。我们将在图</a:t>
            </a:r>
            <a:r>
              <a:rPr lang="en-US" altLang="zh-CN" dirty="0"/>
              <a:t>5</a:t>
            </a:r>
            <a:r>
              <a:rPr lang="zh-CN" altLang="en-US" dirty="0"/>
              <a:t>中显示这些结果。观察到可变增长率的缺乏，我们看到外部维度对样本的复杂性几乎没有影响。</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90247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真实数据：添加噪声变化的维数来影响泛化</a:t>
            </a:r>
            <a:endParaRPr lang="en-US" altLang="zh-CN" dirty="0"/>
          </a:p>
          <a:p>
            <a:r>
              <a:rPr lang="zh-CN" altLang="en-US" dirty="0"/>
              <a:t>因此，我们将独立的噪声，从嵌入在像素空间中的一个固定的随机定向的</a:t>
            </a:r>
            <a:r>
              <a:rPr lang="en-US" altLang="zh-CN" dirty="0"/>
              <a:t>d</a:t>
            </a:r>
            <a:r>
              <a:rPr lang="zh-CN" altLang="en-US" dirty="0"/>
              <a:t>维单位超立方体中均匀地添加到一个数据集中的每个样本中。</a:t>
            </a:r>
            <a:endParaRPr lang="en-US" altLang="zh-CN" dirty="0"/>
          </a:p>
          <a:p>
            <a:endParaRPr lang="en-US" altLang="zh-CN" dirty="0"/>
          </a:p>
          <a:p>
            <a:r>
              <a:rPr lang="zh-CN" altLang="en-US" dirty="0"/>
              <a:t>由于我们使用的自然数据具有低维数，而超立方体具有高维数，因此这个过程特别增加了维数。由于数据集中图像的变化可能仍然由非噪声方向主导，我们预计会低估这些噪声数据集新增加的维度。</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7137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after training the dynamics predictive neural network, we calculate the minimum number of independent variables needed to describe the dynamical systems, known as its *intrinsic dimension*, with geometric manifold learning algorithms.</a:t>
            </a:r>
          </a:p>
          <a:p>
            <a:endParaRPr lang="en-US" altLang="zh-CN" dirty="0"/>
          </a:p>
          <a:p>
            <a:r>
              <a:rPr lang="zh-CN" altLang="en-US" dirty="0"/>
              <a:t>在训练动态预测神经网络后，我们用几何流形学习算法计算描述动态系统所需的最小自变量数，称为其内在维数。</a:t>
            </a:r>
            <a:endParaRPr lang="en-US" altLang="zh-CN" dirty="0"/>
          </a:p>
          <a:p>
            <a:r>
              <a:rPr lang="zh-CN" altLang="en-US" dirty="0"/>
              <a:t>第一阶段主要任务：</a:t>
            </a:r>
            <a:r>
              <a:rPr lang="en-US" altLang="zh-CN" sz="1800" dirty="0">
                <a:solidFill>
                  <a:srgbClr val="000000"/>
                </a:solidFill>
                <a:effectLst/>
                <a:latin typeface="NimbusRomNo9L-Regu"/>
              </a:rPr>
              <a:t>train a dynamics predictive model and identify the intrinsic dimension ID as indicated in the previous section.</a:t>
            </a:r>
          </a:p>
          <a:p>
            <a:r>
              <a:rPr lang="zh-CN" altLang="en-US" sz="1800" dirty="0">
                <a:solidFill>
                  <a:srgbClr val="000000"/>
                </a:solidFill>
                <a:effectLst/>
                <a:latin typeface="NimbusRomNo9L-Regu"/>
              </a:rPr>
              <a:t>训练了一个动态预测网络，并且识别了</a:t>
            </a:r>
            <a:r>
              <a:rPr lang="en-US" altLang="zh-CN" sz="1800" dirty="0">
                <a:solidFill>
                  <a:srgbClr val="000000"/>
                </a:solidFill>
                <a:effectLst/>
                <a:latin typeface="NimbusRomNo9L-Regu"/>
              </a:rPr>
              <a:t>ID</a:t>
            </a:r>
            <a:r>
              <a:rPr lang="zh-CN" altLang="en-US" sz="1800" dirty="0">
                <a:solidFill>
                  <a:srgbClr val="000000"/>
                </a:solidFill>
                <a:effectLst/>
                <a:latin typeface="NimbusRomNo9L-Regu"/>
              </a:rPr>
              <a:t>维度。</a:t>
            </a:r>
            <a:endParaRPr lang="en-US" altLang="zh-CN" sz="1800" dirty="0">
              <a:solidFill>
                <a:srgbClr val="000000"/>
              </a:solidFill>
              <a:effectLst/>
              <a:latin typeface="NimbusRomNo9L-Regu"/>
            </a:endParaRPr>
          </a:p>
          <a:p>
            <a:br>
              <a:rPr lang="en-US" altLang="zh-CN" dirty="0"/>
            </a:br>
            <a:endParaRPr lang="en-US" altLang="zh-CN" dirty="0"/>
          </a:p>
          <a:p>
            <a:r>
              <a:rPr lang="en-US" altLang="zh-CN" dirty="0"/>
              <a:t>Armed with the intrinsic dimension obtained in the first stage, in the second stage, we design a latent reconstruction neural network to further identify the governing state variables with the exact dimension as the intrinsic dimension. We term these identified state variables *Neural State* *Variables*. Through both quantitative and qualitative experiments, we demonstrated that Neural State Variables can accurately capture the overall system dynamics. </a:t>
            </a:r>
          </a:p>
          <a:p>
            <a:r>
              <a:rPr lang="zh-CN" altLang="en-US" dirty="0"/>
              <a:t>在第二阶段，我们设计了一个潜在的重构神经网络，以进一步识别以精确维数为内在维数的控制状态变量。我们将这些已确定的状态变量称为神经状态变量。</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E3238"/>
                </a:solidFill>
                <a:effectLst/>
                <a:latin typeface="SF Pro Display"/>
              </a:rPr>
              <a:t>一步预测精度是指，模型在每一次预测时的准确度。由于预测误差会在每一步预测中被迭代地引入，学习得到的动力学模型可能不够准确。</a:t>
            </a:r>
            <a:endParaRPr lang="en-US" altLang="zh-CN" b="0" i="0" dirty="0">
              <a:solidFill>
                <a:srgbClr val="2E3238"/>
              </a:solidFill>
              <a:effectLst/>
              <a:latin typeface="SF Pro Display"/>
            </a:endParaRPr>
          </a:p>
          <a:p>
            <a:endParaRPr lang="en-US" altLang="zh-CN" b="0" i="0" dirty="0">
              <a:solidFill>
                <a:srgbClr val="2E3238"/>
              </a:solidFill>
              <a:effectLst/>
              <a:latin typeface="SF Pro Display"/>
            </a:endParaRPr>
          </a:p>
          <a:p>
            <a:r>
              <a:rPr lang="zh-CN" altLang="en-US" b="0" i="0" dirty="0">
                <a:solidFill>
                  <a:srgbClr val="2E3238"/>
                </a:solidFill>
                <a:effectLst/>
                <a:latin typeface="SF Pro Display"/>
              </a:rPr>
              <a:t>长期序列预测稳定性是指，模型在进行多步预测时保持预测序列稳定性的能力。由于误差积累，经过多次演算（或称为推演，</a:t>
            </a:r>
            <a:r>
              <a:rPr lang="en-US" altLang="zh-CN" b="0" i="0" dirty="0">
                <a:solidFill>
                  <a:srgbClr val="2E3238"/>
                </a:solidFill>
                <a:effectLst/>
                <a:latin typeface="SF Pro Display"/>
              </a:rPr>
              <a:t>rollouts</a:t>
            </a:r>
            <a:r>
              <a:rPr lang="zh-CN" altLang="en-US" b="0" i="0" dirty="0">
                <a:solidFill>
                  <a:srgbClr val="2E3238"/>
                </a:solidFill>
                <a:effectLst/>
                <a:latin typeface="SF Pro Display"/>
              </a:rPr>
              <a:t>）之后，模型生成的预测序列可能会与实际（即系统动力学所决定的真实状态空间）不相匹配。长期预测的序列可能变得模糊，严重失真，或者仅呈现简单的背景图像。这是因为随着时间推移，由于累积误差的影响，物体可能会变形或完全消失，从而无法准确地跟踪系统的动态演化。</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对于观测</a:t>
            </a:r>
            <a:r>
              <a:rPr lang="en-US" altLang="zh-CN" dirty="0"/>
              <a:t>$X$</a:t>
            </a:r>
            <a:r>
              <a:rPr lang="zh-CN" altLang="en-US" dirty="0"/>
              <a:t>提取出来先验已知的物理变量，</a:t>
            </a:r>
            <a:endParaRPr lang="en-US" altLang="zh-CN" dirty="0"/>
          </a:p>
          <a:p>
            <a:r>
              <a:rPr lang="zh-CN" altLang="en-US" dirty="0"/>
              <a:t>然后看利用</a:t>
            </a:r>
            <a:r>
              <a:rPr lang="en-US" altLang="zh-CN" dirty="0"/>
              <a:t>Latent Reconstruction Network</a:t>
            </a:r>
            <a:r>
              <a:rPr lang="zh-CN" altLang="en-US" dirty="0"/>
              <a:t>提取出来的</a:t>
            </a:r>
            <a:r>
              <a:rPr lang="en-US" altLang="zh-CN" dirty="0"/>
              <a:t>$\hat{X}$ </a:t>
            </a:r>
            <a:r>
              <a:rPr lang="zh-CN" altLang="en-US" dirty="0"/>
              <a:t>的物理神经状态变量是否包含。</a:t>
            </a:r>
            <a:endParaRPr lang="en-US" altLang="zh-CN" dirty="0"/>
          </a:p>
          <a:p>
            <a:r>
              <a:rPr lang="en-US" altLang="zh-CN" dirty="0"/>
              <a:t>\</a:t>
            </a:r>
            <a:r>
              <a:rPr lang="zh-CN" altLang="en-US" b="0" i="0" dirty="0">
                <a:solidFill>
                  <a:srgbClr val="07133E"/>
                </a:solidFill>
                <a:effectLst/>
                <a:latin typeface="-apple-system"/>
              </a:rPr>
              <a:t>如果预测帧过于模糊或扭曲，将无法提取有意义的物理变量，这时</a:t>
            </a:r>
            <a:r>
              <a:rPr lang="en-US" altLang="zh-CN" b="0" i="0" dirty="0">
                <a:solidFill>
                  <a:srgbClr val="07133E"/>
                </a:solidFill>
                <a:effectLst/>
                <a:latin typeface="-apple-system"/>
              </a:rPr>
              <a:t>M_S</a:t>
            </a:r>
            <a:r>
              <a:rPr lang="zh-CN" altLang="en-US" b="0" i="0" dirty="0">
                <a:solidFill>
                  <a:srgbClr val="07133E"/>
                </a:solidFill>
                <a:effectLst/>
                <a:latin typeface="-apple-system"/>
              </a:rPr>
              <a:t>指标将为</a:t>
            </a:r>
            <a:r>
              <a:rPr lang="en-US" altLang="zh-CN" b="0" i="0" dirty="0">
                <a:solidFill>
                  <a:srgbClr val="07133E"/>
                </a:solidFill>
                <a:effectLst/>
                <a:latin typeface="-apple-system"/>
              </a:rPr>
              <a:t>1</a:t>
            </a:r>
            <a:r>
              <a:rPr lang="zh-CN" altLang="en-US" b="0" i="0" dirty="0">
                <a:solidFill>
                  <a:srgbClr val="07133E"/>
                </a:solidFill>
                <a:effectLst/>
                <a:latin typeface="-apple-system"/>
              </a:rPr>
              <a:t>（表示错误或拒绝）。否则，</a:t>
            </a:r>
            <a:r>
              <a:rPr lang="en-US" altLang="zh-CN" b="0" i="0" dirty="0">
                <a:solidFill>
                  <a:srgbClr val="07133E"/>
                </a:solidFill>
                <a:effectLst/>
                <a:latin typeface="-apple-system"/>
              </a:rPr>
              <a:t>M_S</a:t>
            </a:r>
            <a:r>
              <a:rPr lang="zh-CN" altLang="en-US" b="0" i="0" dirty="0">
                <a:solidFill>
                  <a:srgbClr val="07133E"/>
                </a:solidFill>
                <a:effectLst/>
                <a:latin typeface="-apple-system"/>
              </a:rPr>
              <a:t>指标将为</a:t>
            </a:r>
            <a:r>
              <a:rPr lang="en-US" altLang="zh-CN" b="0" i="0" dirty="0">
                <a:solidFill>
                  <a:srgbClr val="07133E"/>
                </a:solidFill>
                <a:effectLst/>
                <a:latin typeface="-apple-system"/>
              </a:rPr>
              <a:t>0</a:t>
            </a:r>
            <a:r>
              <a:rPr lang="zh-CN" altLang="en-US" b="0" i="0" dirty="0">
                <a:solidFill>
                  <a:srgbClr val="07133E"/>
                </a:solidFill>
                <a:effectLst/>
                <a:latin typeface="-apple-system"/>
              </a:rPr>
              <a:t>（表示正确接受）。</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a:t>
            </a:r>
            <a:r>
              <a:rPr lang="en-US" altLang="zh-CN" dirty="0"/>
              <a:t>L</a:t>
            </a:r>
            <a:r>
              <a:rPr lang="zh-CN" altLang="en-US" dirty="0"/>
              <a:t>向量是从潜在嵌入空间中，一个维度为</a:t>
            </a:r>
            <a:r>
              <a:rPr lang="en-US" altLang="zh-CN" dirty="0"/>
              <a:t>ID</a:t>
            </a:r>
            <a:r>
              <a:rPr lang="zh-CN" altLang="en-US" dirty="0"/>
              <a:t>的流形的一个训练动态预测模型上采集到的</a:t>
            </a:r>
            <a:r>
              <a:rPr lang="en-US" altLang="zh-CN" dirty="0"/>
              <a:t>N</a:t>
            </a:r>
            <a:r>
              <a:rPr lang="zh-CN" altLang="en-US" dirty="0"/>
              <a:t>个数据点。以一种更定量的方式，内在维数可以等价地定义为状态空间</a:t>
            </a:r>
            <a:r>
              <a:rPr lang="en-US" altLang="zh-CN" dirty="0"/>
              <a:t>S</a:t>
            </a:r>
            <a:r>
              <a:rPr lang="zh-CN" altLang="en-US" dirty="0"/>
              <a:t>的拓扑维数，作为环境空间</a:t>
            </a:r>
            <a:r>
              <a:rPr lang="en-US" altLang="zh-CN" dirty="0"/>
              <a:t>X</a:t>
            </a:r>
            <a:r>
              <a:rPr lang="zh-CN" altLang="en-US" dirty="0"/>
              <a:t>中的一个流形（</a:t>
            </a:r>
            <a:r>
              <a:rPr lang="en-US" altLang="zh-CN" dirty="0"/>
              <a:t>30-32</a:t>
            </a:r>
            <a:r>
              <a:rPr lang="zh-CN" altLang="en-US" dirty="0"/>
              <a:t>）。</a:t>
            </a:r>
            <a:endParaRPr lang="en-US" altLang="zh-CN" dirty="0"/>
          </a:p>
          <a:p>
            <a:endParaRPr lang="en-US" altLang="zh-CN" dirty="0"/>
          </a:p>
          <a:p>
            <a:r>
              <a:rPr lang="zh-CN" altLang="en-US" dirty="0"/>
              <a:t>使用自动编码器预测框架的一种简单方法是通过反复试验不断减少潜在嵌入向量的大小，直到输出不再有效。然而，这种方法并不能产生令人满意的结果，因为输出早在达到最小状态变量集之前就会恶化。如图</a:t>
            </a:r>
            <a:r>
              <a:rPr lang="en-US" altLang="zh-CN" dirty="0"/>
              <a:t>4(A)</a:t>
            </a:r>
            <a:r>
              <a:rPr lang="zh-CN" altLang="en-US" dirty="0"/>
              <a:t>所示，当我们直接将潜在空间的大小缩小到内在维度时，模型的预测就失效了</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i="1" dirty="0">
                <a:solidFill>
                  <a:srgbClr val="000000"/>
                </a:solidFill>
                <a:effectLst/>
                <a:latin typeface="CMMI12"/>
              </a:rPr>
              <a:t>F</a:t>
            </a:r>
            <a:r>
              <a:rPr lang="en-US" altLang="zh-CN" sz="1800" dirty="0">
                <a:solidFill>
                  <a:srgbClr val="000000"/>
                </a:solidFill>
                <a:effectLst/>
                <a:latin typeface="CMR12"/>
              </a:rPr>
              <a:t>ˆ = </a:t>
            </a:r>
            <a:r>
              <a:rPr lang="en-US" altLang="zh-CN" sz="1800" i="1" dirty="0">
                <a:solidFill>
                  <a:srgbClr val="000000"/>
                </a:solidFill>
                <a:effectLst/>
                <a:latin typeface="CMMI12"/>
              </a:rPr>
              <a:t>ϕ </a:t>
            </a:r>
            <a:r>
              <a:rPr lang="en-US" altLang="zh-CN" sz="1800" dirty="0">
                <a:solidFill>
                  <a:srgbClr val="000000"/>
                </a:solidFill>
                <a:effectLst/>
                <a:latin typeface="NimbusRomNo9L-Regu"/>
              </a:rPr>
              <a:t>D </a:t>
            </a:r>
            <a:r>
              <a:rPr lang="en-US" altLang="zh-CN" sz="1800" i="1" dirty="0">
                <a:solidFill>
                  <a:srgbClr val="000000"/>
                </a:solidFill>
                <a:effectLst/>
                <a:latin typeface="CMSY10"/>
              </a:rPr>
              <a:t>◦ </a:t>
            </a:r>
            <a:r>
              <a:rPr lang="en-US" altLang="zh-CN" sz="1800" i="1" dirty="0">
                <a:solidFill>
                  <a:srgbClr val="000000"/>
                </a:solidFill>
                <a:effectLst/>
                <a:latin typeface="CMMI12"/>
              </a:rPr>
              <a:t>ϕ </a:t>
            </a:r>
            <a:r>
              <a:rPr lang="en-US" altLang="zh-CN" sz="1800" dirty="0">
                <a:solidFill>
                  <a:srgbClr val="000000"/>
                </a:solidFill>
                <a:effectLst/>
                <a:latin typeface="NimbusRomNo9L-Regu"/>
              </a:rPr>
              <a:t>E provides an approximation of the ground truth evolution mapping </a:t>
            </a:r>
            <a:r>
              <a:rPr lang="en-US" altLang="zh-CN" sz="1800" i="1" dirty="0">
                <a:solidFill>
                  <a:srgbClr val="000000"/>
                </a:solidFill>
                <a:effectLst/>
                <a:latin typeface="CMMI12"/>
              </a:rPr>
              <a:t>F  </a:t>
            </a:r>
            <a:r>
              <a:rPr lang="en-US" altLang="zh-CN" sz="1800" dirty="0">
                <a:solidFill>
                  <a:srgbClr val="000000"/>
                </a:solidFill>
                <a:effectLst/>
                <a:latin typeface="NimbusRomNo9L-Regu"/>
              </a:rPr>
              <a:t>through Neural State Variables. F</a:t>
            </a:r>
            <a:r>
              <a:rPr lang="zh-CN" altLang="en-US" sz="1800" dirty="0">
                <a:solidFill>
                  <a:srgbClr val="000000"/>
                </a:solidFill>
                <a:effectLst/>
                <a:latin typeface="NimbusRomNo9L-Regu"/>
              </a:rPr>
              <a:t>是利用了基于流形维度的浅层嵌入层以及神经状态变量而预测出来的</a:t>
            </a:r>
            <a:r>
              <a:rPr lang="en-US" altLang="zh-CN" sz="1800" dirty="0">
                <a:solidFill>
                  <a:srgbClr val="000000"/>
                </a:solidFill>
                <a:effectLst/>
                <a:latin typeface="NimbusRomNo9L-Regu"/>
              </a:rPr>
              <a:t>X</a:t>
            </a:r>
            <a:r>
              <a:rPr lang="zh-CN" altLang="en-US" sz="1800" dirty="0">
                <a:solidFill>
                  <a:srgbClr val="000000"/>
                </a:solidFill>
                <a:effectLst/>
                <a:latin typeface="NimbusRomNo9L-Regu"/>
              </a:rPr>
              <a:t>，并不是</a:t>
            </a:r>
            <a:r>
              <a:rPr lang="en-US" altLang="zh-CN" sz="1800" dirty="0" err="1">
                <a:solidFill>
                  <a:srgbClr val="000000"/>
                </a:solidFill>
                <a:effectLst/>
                <a:latin typeface="NimbusRomNo9L-Regu"/>
              </a:rPr>
              <a:t>gE</a:t>
            </a:r>
            <a:r>
              <a:rPr lang="zh-CN" altLang="en-US" sz="1800" dirty="0">
                <a:solidFill>
                  <a:srgbClr val="000000"/>
                </a:solidFill>
                <a:effectLst/>
                <a:latin typeface="NimbusRomNo9L-Regu"/>
              </a:rPr>
              <a:t>和</a:t>
            </a:r>
            <a:r>
              <a:rPr lang="en-US" altLang="zh-CN" sz="1800" dirty="0" err="1">
                <a:solidFill>
                  <a:srgbClr val="000000"/>
                </a:solidFill>
                <a:effectLst/>
                <a:latin typeface="NimbusRomNo9L-Regu"/>
              </a:rPr>
              <a:t>gD</a:t>
            </a:r>
            <a:r>
              <a:rPr lang="zh-CN" altLang="en-US" sz="1800" dirty="0">
                <a:solidFill>
                  <a:srgbClr val="000000"/>
                </a:solidFill>
                <a:effectLst/>
                <a:latin typeface="NimbusRomNo9L-Regu"/>
              </a:rPr>
              <a:t>编码器解码器的简单复合。</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Z</a:t>
            </a:r>
            <a:r>
              <a:rPr lang="zh-CN" altLang="en-US" dirty="0"/>
              <a:t>是所有真实状态和预测状态的集合</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7133E"/>
                </a:solidFill>
                <a:effectLst/>
                <a:latin typeface="-apple-system"/>
              </a:rPr>
              <a:t>将一个可能维度更高的空间</a:t>
            </a:r>
            <a:r>
              <a:rPr lang="en-US" altLang="zh-CN" b="0" i="0" dirty="0">
                <a:solidFill>
                  <a:srgbClr val="07133E"/>
                </a:solidFill>
                <a:effectLst/>
                <a:latin typeface="-apple-system"/>
              </a:rPr>
              <a:t>Z</a:t>
            </a:r>
            <a:r>
              <a:rPr lang="zh-CN" altLang="en-US" b="0" i="0" dirty="0">
                <a:solidFill>
                  <a:srgbClr val="07133E"/>
                </a:solidFill>
                <a:effectLst/>
                <a:latin typeface="-apple-system"/>
              </a:rPr>
              <a:t>投影到低维度的状态空间</a:t>
            </a:r>
            <a:r>
              <a:rPr lang="en-US" altLang="zh-CN" b="0" i="0" dirty="0">
                <a:solidFill>
                  <a:srgbClr val="07133E"/>
                </a:solidFill>
                <a:effectLst/>
                <a:latin typeface="-apple-system"/>
              </a:rPr>
              <a:t>S</a:t>
            </a:r>
            <a:r>
              <a:rPr lang="zh-CN" altLang="en-US" b="0" i="0" dirty="0">
                <a:solidFill>
                  <a:srgbClr val="07133E"/>
                </a:solidFill>
                <a:effectLst/>
                <a:latin typeface="-apple-system"/>
              </a:rPr>
              <a:t>时，额外的维度将被消除，使得这两个空间在特定函数</a:t>
            </a:r>
            <a:r>
              <a:rPr lang="zh-CN" altLang="en-US" b="0" dirty="0">
                <a:solidFill>
                  <a:srgbClr val="07133E"/>
                </a:solidFill>
                <a:effectLst/>
                <a:latin typeface="KaTeX_Main"/>
              </a:rPr>
              <a:t>𝜙𝐸</a:t>
            </a:r>
            <a:r>
              <a:rPr lang="en-US" altLang="zh-CN" b="0" i="1" dirty="0" err="1">
                <a:solidFill>
                  <a:srgbClr val="07133E"/>
                </a:solidFill>
                <a:effectLst/>
                <a:latin typeface="KaTeX_Math"/>
              </a:rPr>
              <a:t>ϕE</a:t>
            </a:r>
            <a:r>
              <a:rPr lang="zh-CN" altLang="en-US" b="0" dirty="0">
                <a:solidFill>
                  <a:srgbClr val="07133E"/>
                </a:solidFill>
                <a:effectLst/>
                <a:latin typeface="KaTeX_Main"/>
              </a:rPr>
              <a:t>​</a:t>
            </a:r>
            <a:r>
              <a:rPr lang="zh-CN" altLang="en-US" b="0" i="0" dirty="0">
                <a:solidFill>
                  <a:srgbClr val="07133E"/>
                </a:solidFill>
                <a:effectLst/>
                <a:latin typeface="-apple-system"/>
              </a:rPr>
              <a:t>下的输出相等。</a:t>
            </a:r>
            <a:endParaRPr lang="en-US" altLang="zh-CN" b="0" i="0" dirty="0">
              <a:solidFill>
                <a:srgbClr val="07133E"/>
              </a:solidFill>
              <a:effectLst/>
              <a:latin typeface="-apple-system"/>
            </a:endParaRPr>
          </a:p>
          <a:p>
            <a:r>
              <a:rPr lang="zh-CN" altLang="en-US" b="0" i="0" dirty="0">
                <a:solidFill>
                  <a:srgbClr val="07133E"/>
                </a:solidFill>
                <a:effectLst/>
                <a:latin typeface="-apple-system"/>
              </a:rPr>
              <a:t>一个对于假设</a:t>
            </a:r>
            <a:r>
              <a:rPr lang="en-US" altLang="zh-CN" b="0" i="0" dirty="0">
                <a:solidFill>
                  <a:srgbClr val="07133E"/>
                </a:solidFill>
                <a:effectLst/>
                <a:latin typeface="-apple-system"/>
              </a:rPr>
              <a:t>2</a:t>
            </a:r>
            <a:r>
              <a:rPr lang="zh-CN" altLang="en-US" b="0" i="0" dirty="0">
                <a:solidFill>
                  <a:srgbClr val="07133E"/>
                </a:solidFill>
                <a:effectLst/>
                <a:latin typeface="-apple-system"/>
              </a:rPr>
              <a:t>直观的理解是，</a:t>
            </a:r>
            <a:r>
              <a:rPr lang="en-US" altLang="zh-CN" b="0" i="0" dirty="0">
                <a:solidFill>
                  <a:srgbClr val="07133E"/>
                </a:solidFill>
                <a:effectLst/>
                <a:latin typeface="-apple-system"/>
              </a:rPr>
              <a:t>S</a:t>
            </a:r>
            <a:r>
              <a:rPr lang="zh-CN" altLang="en-US" b="0" i="0" dirty="0">
                <a:solidFill>
                  <a:srgbClr val="07133E"/>
                </a:solidFill>
                <a:effectLst/>
                <a:latin typeface="-apple-system"/>
              </a:rPr>
              <a:t>中每一个</a:t>
            </a:r>
            <a:r>
              <a:rPr lang="en-US" altLang="zh-CN" b="0" i="0" dirty="0">
                <a:solidFill>
                  <a:srgbClr val="07133E"/>
                </a:solidFill>
                <a:effectLst/>
                <a:latin typeface="-apple-system"/>
              </a:rPr>
              <a:t>X</a:t>
            </a:r>
            <a:r>
              <a:rPr lang="zh-CN" altLang="en-US" b="0" i="0" dirty="0">
                <a:solidFill>
                  <a:srgbClr val="07133E"/>
                </a:solidFill>
                <a:effectLst/>
                <a:latin typeface="-apple-system"/>
              </a:rPr>
              <a:t>都在</a:t>
            </a:r>
            <a:r>
              <a:rPr lang="en-US" altLang="zh-CN" b="0" i="0" dirty="0">
                <a:solidFill>
                  <a:srgbClr val="07133E"/>
                </a:solidFill>
                <a:effectLst/>
                <a:latin typeface="-apple-system"/>
              </a:rPr>
              <a:t>\</a:t>
            </a:r>
            <a:r>
              <a:rPr lang="en-US" altLang="zh-CN" b="0" i="0" dirty="0" err="1">
                <a:solidFill>
                  <a:srgbClr val="07133E"/>
                </a:solidFill>
                <a:effectLst/>
                <a:latin typeface="-apple-system"/>
              </a:rPr>
              <a:t>phi_E</a:t>
            </a:r>
            <a:r>
              <a:rPr lang="zh-CN" altLang="en-US" b="0" i="0" dirty="0">
                <a:solidFill>
                  <a:srgbClr val="07133E"/>
                </a:solidFill>
                <a:effectLst/>
                <a:latin typeface="-apple-system"/>
              </a:rPr>
              <a:t>映射到了</a:t>
            </a:r>
            <a:r>
              <a:rPr lang="en-US" altLang="zh-CN" b="0" i="0" dirty="0">
                <a:solidFill>
                  <a:srgbClr val="07133E"/>
                </a:solidFill>
                <a:effectLst/>
                <a:latin typeface="-apple-system"/>
              </a:rPr>
              <a:t>Neural State Variable</a:t>
            </a:r>
            <a:r>
              <a:rPr lang="zh-CN" altLang="en-US" b="0" i="0" dirty="0">
                <a:solidFill>
                  <a:srgbClr val="07133E"/>
                </a:solidFill>
                <a:effectLst/>
                <a:latin typeface="-apple-system"/>
              </a:rPr>
              <a:t>中的时候，都和</a:t>
            </a:r>
            <a:r>
              <a:rPr lang="en-US" altLang="zh-CN" b="0" i="0" dirty="0">
                <a:solidFill>
                  <a:srgbClr val="07133E"/>
                </a:solidFill>
                <a:effectLst/>
                <a:latin typeface="-apple-system"/>
              </a:rPr>
              <a:t>X</a:t>
            </a:r>
            <a:r>
              <a:rPr lang="zh-CN" altLang="en-US" b="0" i="0" dirty="0">
                <a:solidFill>
                  <a:srgbClr val="07133E"/>
                </a:solidFill>
                <a:effectLst/>
                <a:latin typeface="-apple-system"/>
              </a:rPr>
              <a:t>的预测序列在</a:t>
            </a:r>
            <a:r>
              <a:rPr lang="en-US" altLang="zh-CN" b="0" i="0" dirty="0">
                <a:solidFill>
                  <a:srgbClr val="07133E"/>
                </a:solidFill>
                <a:effectLst/>
                <a:latin typeface="-apple-system"/>
              </a:rPr>
              <a:t>Neural State Variable</a:t>
            </a:r>
            <a:r>
              <a:rPr lang="zh-CN" altLang="en-US" b="0" i="0" dirty="0">
                <a:solidFill>
                  <a:srgbClr val="07133E"/>
                </a:solidFill>
                <a:effectLst/>
                <a:latin typeface="-apple-system"/>
              </a:rPr>
              <a:t>的映射呈现双射关系，即两者是误差可控的。</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519002"/>
            <a:ext cx="9144000" cy="2387600"/>
          </a:xfrm>
        </p:spPr>
        <p:txBody>
          <a:bodyPr anchor="b">
            <a:normAutofit/>
          </a:bodyPr>
          <a:lstStyle>
            <a:lvl1pPr algn="ctr">
              <a:defRPr sz="4400" b="1">
                <a:solidFill>
                  <a:schemeClr val="tx1"/>
                </a:solidFill>
                <a:latin typeface="Times New Roman" panose="02020603050405020304" pitchFamily="18" charset="0"/>
                <a:cs typeface="Times New Roman" panose="02020603050405020304" pitchFamily="18" charset="0"/>
              </a:defRPr>
            </a:lvl1pPr>
          </a:lstStyle>
          <a:p>
            <a:r>
              <a:rPr lang="zh-CN" altLang="en-US"/>
              <a:t>单击此处编辑母版标题样式</a:t>
            </a:r>
          </a:p>
        </p:txBody>
      </p:sp>
      <p:sp>
        <p:nvSpPr>
          <p:cNvPr id="3" name="副标题 2"/>
          <p:cNvSpPr>
            <a:spLocks noGrp="1"/>
          </p:cNvSpPr>
          <p:nvPr>
            <p:ph type="subTitle" idx="1"/>
          </p:nvPr>
        </p:nvSpPr>
        <p:spPr>
          <a:xfrm>
            <a:off x="1524000" y="4310548"/>
            <a:ext cx="9144000" cy="1655762"/>
          </a:xfrm>
        </p:spPr>
        <p:txBody>
          <a:bodyPr>
            <a:normAutofit/>
          </a:bodyPr>
          <a:lstStyle>
            <a:lvl1pPr marL="0" indent="0" algn="ctr">
              <a:buNone/>
              <a:defRPr sz="2800"/>
            </a:lvl1pPr>
            <a:lvl2pPr marL="398780" indent="0" algn="ctr">
              <a:buNone/>
              <a:defRPr sz="1745"/>
            </a:lvl2pPr>
            <a:lvl3pPr marL="797560" indent="0" algn="ctr">
              <a:buNone/>
              <a:defRPr sz="1570"/>
            </a:lvl3pPr>
            <a:lvl4pPr marL="1196340" indent="0" algn="ctr">
              <a:buNone/>
              <a:defRPr sz="1395"/>
            </a:lvl4pPr>
            <a:lvl5pPr marL="1595120" indent="0" algn="ctr">
              <a:buNone/>
              <a:defRPr sz="1395"/>
            </a:lvl5pPr>
            <a:lvl6pPr marL="1993900" indent="0" algn="ctr">
              <a:buNone/>
              <a:defRPr sz="1395"/>
            </a:lvl6pPr>
            <a:lvl7pPr marL="2392680" indent="0" algn="ctr">
              <a:buNone/>
              <a:defRPr sz="1395"/>
            </a:lvl7pPr>
            <a:lvl8pPr marL="2791460" indent="0" algn="ctr">
              <a:buNone/>
              <a:defRPr sz="1395"/>
            </a:lvl8pPr>
            <a:lvl9pPr marL="3190240" indent="0" algn="ctr">
              <a:buNone/>
              <a:defRPr sz="1395"/>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2431802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287090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1"/>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31"/>
            <a:ext cx="773429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62171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15072" y="199089"/>
            <a:ext cx="8726614" cy="635726"/>
          </a:xfrm>
        </p:spPr>
        <p:txBody>
          <a:bodyPr/>
          <a:lstStyle>
            <a:lvl1pPr marL="379095" indent="-379095">
              <a:buFont typeface="Wingdings" panose="05000000000000000000" pitchFamily="2" charset="2"/>
              <a:buChar char="p"/>
              <a:defRPr sz="2320" b="1">
                <a:solidFill>
                  <a:schemeClr val="tx1"/>
                </a:solidFill>
              </a:defRPr>
            </a:lvl1pPr>
          </a:lstStyle>
          <a:p>
            <a:r>
              <a:rPr lang="en-US" altLang="zh-CN"/>
              <a:t>Question:</a:t>
            </a:r>
            <a:r>
              <a:rPr lang="zh-CN" altLang="en-US"/>
              <a:t>怎么看</a:t>
            </a:r>
            <a:r>
              <a:rPr lang="en-US" altLang="zh-CN"/>
              <a:t> </a:t>
            </a:r>
          </a:p>
        </p:txBody>
      </p:sp>
      <p:sp>
        <p:nvSpPr>
          <p:cNvPr id="3" name="内容占位符 2"/>
          <p:cNvSpPr>
            <a:spLocks noGrp="1"/>
          </p:cNvSpPr>
          <p:nvPr>
            <p:ph idx="1"/>
          </p:nvPr>
        </p:nvSpPr>
        <p:spPr>
          <a:xfrm>
            <a:off x="449947" y="956984"/>
            <a:ext cx="10903992" cy="5220194"/>
          </a:xfrm>
        </p:spPr>
        <p:txBody>
          <a:bodyPr>
            <a:normAutofit/>
          </a:bodyPr>
          <a:lstStyle>
            <a:lvl1pPr>
              <a:lnSpc>
                <a:spcPts val="2385"/>
              </a:lnSpc>
              <a:defRPr sz="1990"/>
            </a:lvl1pPr>
            <a:lvl2pPr>
              <a:defRPr sz="1990"/>
            </a:lvl2pPr>
            <a:lvl3pPr>
              <a:defRPr sz="1990"/>
            </a:lvl3pPr>
            <a:lvl4pPr>
              <a:defRPr sz="1990"/>
            </a:lvl4pPr>
            <a:lvl5pPr>
              <a:defRPr sz="199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3168198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3" y="1709740"/>
            <a:ext cx="10515600" cy="2852737"/>
          </a:xfrm>
        </p:spPr>
        <p:txBody>
          <a:bodyPr anchor="b"/>
          <a:lstStyle>
            <a:lvl1pPr>
              <a:defRPr sz="5235"/>
            </a:lvl1pPr>
          </a:lstStyle>
          <a:p>
            <a:r>
              <a:rPr lang="zh-CN" altLang="en-US"/>
              <a:t>单击此处编辑母版标题样式</a:t>
            </a:r>
          </a:p>
        </p:txBody>
      </p:sp>
      <p:sp>
        <p:nvSpPr>
          <p:cNvPr id="3" name="文本占位符 2"/>
          <p:cNvSpPr>
            <a:spLocks noGrp="1"/>
          </p:cNvSpPr>
          <p:nvPr>
            <p:ph type="body" idx="1"/>
          </p:nvPr>
        </p:nvSpPr>
        <p:spPr>
          <a:xfrm>
            <a:off x="831853" y="4589465"/>
            <a:ext cx="10515600" cy="1500187"/>
          </a:xfrm>
        </p:spPr>
        <p:txBody>
          <a:bodyPr/>
          <a:lstStyle>
            <a:lvl1pPr marL="0" indent="0">
              <a:buNone/>
              <a:defRPr sz="2090">
                <a:solidFill>
                  <a:schemeClr val="tx1">
                    <a:tint val="75000"/>
                  </a:schemeClr>
                </a:solidFill>
              </a:defRPr>
            </a:lvl1pPr>
            <a:lvl2pPr marL="398780" indent="0">
              <a:buNone/>
              <a:defRPr sz="1745">
                <a:solidFill>
                  <a:schemeClr val="tx1">
                    <a:tint val="75000"/>
                  </a:schemeClr>
                </a:solidFill>
              </a:defRPr>
            </a:lvl2pPr>
            <a:lvl3pPr marL="797560" indent="0">
              <a:buNone/>
              <a:defRPr sz="1570">
                <a:solidFill>
                  <a:schemeClr val="tx1">
                    <a:tint val="75000"/>
                  </a:schemeClr>
                </a:solidFill>
              </a:defRPr>
            </a:lvl3pPr>
            <a:lvl4pPr marL="1196340" indent="0">
              <a:buNone/>
              <a:defRPr sz="1395">
                <a:solidFill>
                  <a:schemeClr val="tx1">
                    <a:tint val="75000"/>
                  </a:schemeClr>
                </a:solidFill>
              </a:defRPr>
            </a:lvl4pPr>
            <a:lvl5pPr marL="1595120" indent="0">
              <a:buNone/>
              <a:defRPr sz="1395">
                <a:solidFill>
                  <a:schemeClr val="tx1">
                    <a:tint val="75000"/>
                  </a:schemeClr>
                </a:solidFill>
              </a:defRPr>
            </a:lvl5pPr>
            <a:lvl6pPr marL="1993900" indent="0">
              <a:buNone/>
              <a:defRPr sz="1395">
                <a:solidFill>
                  <a:schemeClr val="tx1">
                    <a:tint val="75000"/>
                  </a:schemeClr>
                </a:solidFill>
              </a:defRPr>
            </a:lvl6pPr>
            <a:lvl7pPr marL="2392680" indent="0">
              <a:buNone/>
              <a:defRPr sz="1395">
                <a:solidFill>
                  <a:schemeClr val="tx1">
                    <a:tint val="75000"/>
                  </a:schemeClr>
                </a:solidFill>
              </a:defRPr>
            </a:lvl7pPr>
            <a:lvl8pPr marL="2791460" indent="0">
              <a:buNone/>
              <a:defRPr sz="1395">
                <a:solidFill>
                  <a:schemeClr val="tx1">
                    <a:tint val="75000"/>
                  </a:schemeClr>
                </a:solidFill>
              </a:defRPr>
            </a:lvl8pPr>
            <a:lvl9pPr marL="3190240" indent="0">
              <a:buNone/>
              <a:defRPr sz="139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391351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1541" y="364996"/>
            <a:ext cx="8904225" cy="777652"/>
          </a:xfrm>
        </p:spPr>
        <p:txBody>
          <a:bodyPr/>
          <a:lstStyle>
            <a:lvl1pPr marL="379095" indent="-379095">
              <a:buFont typeface="Wingdings" panose="05000000000000000000" pitchFamily="2" charset="2"/>
              <a:buChar char="p"/>
              <a:defRPr sz="2320" b="1">
                <a:solidFill>
                  <a:schemeClr val="tx1"/>
                </a:solidFill>
              </a:defRPr>
            </a:lvl1pPr>
          </a:lstStyle>
          <a:p>
            <a:r>
              <a:rPr lang="zh-CN" altLang="en-US"/>
              <a:t>单击此处编辑母版标题样式</a:t>
            </a:r>
          </a:p>
        </p:txBody>
      </p:sp>
      <p:sp>
        <p:nvSpPr>
          <p:cNvPr id="3" name="内容占位符 2"/>
          <p:cNvSpPr>
            <a:spLocks noGrp="1"/>
          </p:cNvSpPr>
          <p:nvPr>
            <p:ph sz="half" idx="1"/>
          </p:nvPr>
        </p:nvSpPr>
        <p:spPr>
          <a:xfrm>
            <a:off x="838323" y="1344753"/>
            <a:ext cx="5181501" cy="4832424"/>
          </a:xfrm>
        </p:spPr>
        <p:txBody>
          <a:bodyPr/>
          <a:lstStyle>
            <a:lvl1pPr>
              <a:defRPr sz="2155"/>
            </a:lvl1pPr>
            <a:lvl2pPr>
              <a:defRPr sz="2155"/>
            </a:lvl2pPr>
            <a:lvl3pPr>
              <a:defRPr sz="2155"/>
            </a:lvl3pPr>
            <a:lvl4pPr>
              <a:defRPr sz="2155"/>
            </a:lvl4pPr>
            <a:lvl5pPr>
              <a:defRPr sz="2155"/>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438" y="1344753"/>
            <a:ext cx="5181501" cy="4832424"/>
          </a:xfrm>
        </p:spPr>
        <p:txBody>
          <a:bodyPr/>
          <a:lstStyle>
            <a:lvl1pPr>
              <a:defRPr sz="2155"/>
            </a:lvl1pPr>
            <a:lvl2pPr>
              <a:defRPr sz="2155"/>
            </a:lvl2pPr>
            <a:lvl3pPr>
              <a:defRPr sz="2155"/>
            </a:lvl3pPr>
            <a:lvl4pPr>
              <a:defRPr sz="2155"/>
            </a:lvl4pPr>
            <a:lvl5pPr>
              <a:defRPr sz="2155"/>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889643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90" y="365133"/>
            <a:ext cx="10512419" cy="1325563"/>
          </a:xfrm>
        </p:spPr>
        <p:txBody>
          <a:bodyPr/>
          <a:lstStyle/>
          <a:p>
            <a:r>
              <a:rPr lang="zh-CN" altLang="en-US"/>
              <a:t>单击此处编辑母版标题样式</a:t>
            </a:r>
          </a:p>
        </p:txBody>
      </p:sp>
      <p:sp>
        <p:nvSpPr>
          <p:cNvPr id="3" name="文本占位符 2"/>
          <p:cNvSpPr>
            <a:spLocks noGrp="1"/>
          </p:cNvSpPr>
          <p:nvPr>
            <p:ph type="body" idx="1"/>
          </p:nvPr>
        </p:nvSpPr>
        <p:spPr>
          <a:xfrm>
            <a:off x="839792" y="1681163"/>
            <a:ext cx="5157786"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endParaRPr lang="en-US" altLang="zh-CN"/>
          </a:p>
        </p:txBody>
      </p:sp>
      <p:sp>
        <p:nvSpPr>
          <p:cNvPr id="4" name="内容占位符 3"/>
          <p:cNvSpPr>
            <a:spLocks noGrp="1"/>
          </p:cNvSpPr>
          <p:nvPr>
            <p:ph sz="half" idx="2"/>
          </p:nvPr>
        </p:nvSpPr>
        <p:spPr>
          <a:xfrm>
            <a:off x="839792" y="2505075"/>
            <a:ext cx="515778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2227896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2602884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3764311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2795"/>
            </a:lvl1pPr>
            <a:lvl2pPr>
              <a:defRPr sz="2440"/>
            </a:lvl2pPr>
            <a:lvl3pPr>
              <a:defRPr sz="2090"/>
            </a:lvl3pPr>
            <a:lvl4pPr>
              <a:defRPr sz="1745"/>
            </a:lvl4pPr>
            <a:lvl5pPr>
              <a:defRPr sz="1745"/>
            </a:lvl5pPr>
            <a:lvl6pPr>
              <a:defRPr sz="1745"/>
            </a:lvl6pPr>
            <a:lvl7pPr>
              <a:defRPr sz="1745"/>
            </a:lvl7pPr>
            <a:lvl8pPr>
              <a:defRPr sz="1745"/>
            </a:lvl8pPr>
            <a:lvl9pPr>
              <a:defRPr sz="17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2510881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2795"/>
            </a:lvl1pPr>
            <a:lvl2pPr marL="398780" indent="0">
              <a:buNone/>
              <a:defRPr sz="2440"/>
            </a:lvl2pPr>
            <a:lvl3pPr marL="797560" indent="0">
              <a:buNone/>
              <a:defRPr sz="2090"/>
            </a:lvl3pPr>
            <a:lvl4pPr marL="1196340" indent="0">
              <a:buNone/>
              <a:defRPr sz="1745"/>
            </a:lvl4pPr>
            <a:lvl5pPr marL="1595120" indent="0">
              <a:buNone/>
              <a:defRPr sz="1745"/>
            </a:lvl5pPr>
            <a:lvl6pPr marL="1993900" indent="0">
              <a:buNone/>
              <a:defRPr sz="1745"/>
            </a:lvl6pPr>
            <a:lvl7pPr marL="2392680" indent="0">
              <a:buNone/>
              <a:defRPr sz="1745"/>
            </a:lvl7pPr>
            <a:lvl8pPr marL="2791460" indent="0">
              <a:buNone/>
              <a:defRPr sz="1745"/>
            </a:lvl8pPr>
            <a:lvl9pPr marL="3190240" indent="0">
              <a:buNone/>
              <a:defRPr sz="1745"/>
            </a:lvl9pPr>
          </a:lstStyle>
          <a:p>
            <a:endParaRPr lang="zh-CN" altLang="en-US"/>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extLst>
      <p:ext uri="{BB962C8B-B14F-4D97-AF65-F5344CB8AC3E}">
        <p14:creationId xmlns:p14="http://schemas.microsoft.com/office/powerpoint/2010/main" val="398771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2" y="365133"/>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2" y="1825631"/>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9"/>
            <a:ext cx="27432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defTabSz="872490"/>
            <a:fld id="{D997B5FA-0921-464F-AAE1-844C04324D75}" type="datetimeFigureOut">
              <a:rPr lang="zh-CN" altLang="en-US" smtClean="0">
                <a:solidFill>
                  <a:srgbClr val="000000">
                    <a:tint val="75000"/>
                  </a:srgbClr>
                </a:solidFill>
              </a:rPr>
              <a:t>2024/7/16</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1" y="6356359"/>
            <a:ext cx="4114800"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1" y="6356359"/>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pic>
        <p:nvPicPr>
          <p:cNvPr id="7" name="图片 6"/>
          <p:cNvPicPr>
            <a:picLocks noChangeAspect="1"/>
          </p:cNvPicPr>
          <p:nvPr userDrawn="1"/>
        </p:nvPicPr>
        <p:blipFill>
          <a:blip r:embed="rId13"/>
          <a:stretch>
            <a:fillRect/>
          </a:stretch>
        </p:blipFill>
        <p:spPr>
          <a:xfrm>
            <a:off x="8379460" y="0"/>
            <a:ext cx="3812540" cy="684530"/>
          </a:xfrm>
          <a:prstGeom prst="rect">
            <a:avLst/>
          </a:prstGeom>
        </p:spPr>
      </p:pic>
    </p:spTree>
    <p:extLst>
      <p:ext uri="{BB962C8B-B14F-4D97-AF65-F5344CB8AC3E}">
        <p14:creationId xmlns:p14="http://schemas.microsoft.com/office/powerpoint/2010/main" val="2894883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97560" rtl="0" eaLnBrk="1" latinLnBrk="0" hangingPunct="1">
        <a:lnSpc>
          <a:spcPct val="90000"/>
        </a:lnSpc>
        <a:spcBef>
          <a:spcPct val="0"/>
        </a:spcBef>
        <a:buNone/>
        <a:defRPr sz="3835" b="1" kern="1200">
          <a:solidFill>
            <a:schemeClr val="tx1"/>
          </a:solidFill>
          <a:latin typeface="Times New Roman" panose="02020603050405020304" pitchFamily="18" charset="0"/>
          <a:ea typeface="楷体" panose="02010609060101010101" pitchFamily="49" charset="-122"/>
          <a:cs typeface="+mj-cs"/>
        </a:defRPr>
      </a:lvl1pPr>
    </p:titleStyle>
    <p:bodyStyle>
      <a:lvl1pPr marL="199390" indent="-199390" algn="l" defTabSz="797560" rtl="0" eaLnBrk="1" latinLnBrk="0" hangingPunct="1">
        <a:lnSpc>
          <a:spcPct val="90000"/>
        </a:lnSpc>
        <a:spcBef>
          <a:spcPts val="875"/>
        </a:spcBef>
        <a:buFont typeface="Arial" panose="020B0604020202020204" pitchFamily="34" charset="0"/>
        <a:buChar char="•"/>
        <a:defRPr sz="244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209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1745"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p:bodyStyle>
    <p:otherStyle>
      <a:defPPr>
        <a:defRPr lang="zh-CN"/>
      </a:defPPr>
      <a:lvl1pPr marL="0" algn="l" defTabSz="797560" rtl="0" eaLnBrk="1" latinLnBrk="0" hangingPunct="1">
        <a:defRPr sz="1570" kern="1200">
          <a:solidFill>
            <a:schemeClr val="tx1"/>
          </a:solidFill>
          <a:latin typeface="+mn-lt"/>
          <a:ea typeface="+mn-ea"/>
          <a:cs typeface="+mn-cs"/>
        </a:defRPr>
      </a:lvl1pPr>
      <a:lvl2pPr marL="398780" algn="l" defTabSz="797560" rtl="0" eaLnBrk="1" latinLnBrk="0" hangingPunct="1">
        <a:defRPr sz="1570" kern="1200">
          <a:solidFill>
            <a:schemeClr val="tx1"/>
          </a:solidFill>
          <a:latin typeface="+mn-lt"/>
          <a:ea typeface="+mn-ea"/>
          <a:cs typeface="+mn-cs"/>
        </a:defRPr>
      </a:lvl2pPr>
      <a:lvl3pPr marL="797560" algn="l" defTabSz="797560" rtl="0" eaLnBrk="1" latinLnBrk="0" hangingPunct="1">
        <a:defRPr sz="1570" kern="1200">
          <a:solidFill>
            <a:schemeClr val="tx1"/>
          </a:solidFill>
          <a:latin typeface="+mn-lt"/>
          <a:ea typeface="+mn-ea"/>
          <a:cs typeface="+mn-cs"/>
        </a:defRPr>
      </a:lvl3pPr>
      <a:lvl4pPr marL="1196340" algn="l" defTabSz="797560" rtl="0" eaLnBrk="1" latinLnBrk="0" hangingPunct="1">
        <a:defRPr sz="1570" kern="1200">
          <a:solidFill>
            <a:schemeClr val="tx1"/>
          </a:solidFill>
          <a:latin typeface="+mn-lt"/>
          <a:ea typeface="+mn-ea"/>
          <a:cs typeface="+mn-cs"/>
        </a:defRPr>
      </a:lvl4pPr>
      <a:lvl5pPr marL="1595120" algn="l" defTabSz="797560" rtl="0" eaLnBrk="1" latinLnBrk="0" hangingPunct="1">
        <a:defRPr sz="1570" kern="1200">
          <a:solidFill>
            <a:schemeClr val="tx1"/>
          </a:solidFill>
          <a:latin typeface="+mn-lt"/>
          <a:ea typeface="+mn-ea"/>
          <a:cs typeface="+mn-cs"/>
        </a:defRPr>
      </a:lvl5pPr>
      <a:lvl6pPr marL="1993900" algn="l" defTabSz="797560" rtl="0" eaLnBrk="1" latinLnBrk="0" hangingPunct="1">
        <a:defRPr sz="1570" kern="1200">
          <a:solidFill>
            <a:schemeClr val="tx1"/>
          </a:solidFill>
          <a:latin typeface="+mn-lt"/>
          <a:ea typeface="+mn-ea"/>
          <a:cs typeface="+mn-cs"/>
        </a:defRPr>
      </a:lvl6pPr>
      <a:lvl7pPr marL="2392680" algn="l" defTabSz="797560" rtl="0" eaLnBrk="1" latinLnBrk="0" hangingPunct="1">
        <a:defRPr sz="1570" kern="1200">
          <a:solidFill>
            <a:schemeClr val="tx1"/>
          </a:solidFill>
          <a:latin typeface="+mn-lt"/>
          <a:ea typeface="+mn-ea"/>
          <a:cs typeface="+mn-cs"/>
        </a:defRPr>
      </a:lvl7pPr>
      <a:lvl8pPr marL="2791460" algn="l" defTabSz="797560" rtl="0" eaLnBrk="1" latinLnBrk="0" hangingPunct="1">
        <a:defRPr sz="1570" kern="1200">
          <a:solidFill>
            <a:schemeClr val="tx1"/>
          </a:solidFill>
          <a:latin typeface="+mn-lt"/>
          <a:ea typeface="+mn-ea"/>
          <a:cs typeface="+mn-cs"/>
        </a:defRPr>
      </a:lvl8pPr>
      <a:lvl9pPr marL="3190240" algn="l" defTabSz="797560" rtl="0" eaLnBrk="1" latinLnBrk="0" hangingPunct="1">
        <a:defRPr sz="15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0.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paperswithcode.com/task/image-classification"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b="1" dirty="0">
                <a:solidFill>
                  <a:schemeClr val="tx1"/>
                </a:solidFill>
              </a:rPr>
              <a:t>《Discovering State Variables Hidden in Experimental Data》</a:t>
            </a:r>
          </a:p>
        </p:txBody>
      </p:sp>
      <p:sp>
        <p:nvSpPr>
          <p:cNvPr id="5" name="副标题 4"/>
          <p:cNvSpPr>
            <a:spLocks noGrp="1"/>
          </p:cNvSpPr>
          <p:nvPr>
            <p:ph type="subTitle" idx="1"/>
          </p:nvPr>
        </p:nvSpPr>
        <p:spPr/>
        <p:txBody>
          <a:bodyPr/>
          <a:lstStyle/>
          <a:p>
            <a:r>
              <a:rPr lang="zh-CN" altLang="en-US" dirty="0"/>
              <a:t>中国科学技术大学 数据科学（数学）  许笑颜</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Evaluation 3 - Neural state variables for robust long-term prediction.</a:t>
            </a:r>
            <a:endParaRPr lang="zh-CN" altLang="en-US"/>
          </a:p>
        </p:txBody>
      </p:sp>
      <p:sp>
        <p:nvSpPr>
          <p:cNvPr id="3" name="内容占位符 2"/>
          <p:cNvSpPr>
            <a:spLocks noGrp="1"/>
          </p:cNvSpPr>
          <p:nvPr>
            <p:ph idx="1"/>
          </p:nvPr>
        </p:nvSpPr>
        <p:spPr/>
        <p:txBody>
          <a:bodyPr/>
          <a:lstStyle/>
          <a:p>
            <a:r>
              <a:rPr lang="en-US" altLang="zh-CN"/>
              <a:t>  Method</a:t>
            </a:r>
            <a:r>
              <a:rPr lang="zh-CN" altLang="en-US"/>
              <a:t>：引入</a:t>
            </a:r>
            <a:r>
              <a:rPr lang="en-US" altLang="zh-CN"/>
              <a:t>Occlusion</a:t>
            </a:r>
            <a:r>
              <a:rPr lang="zh-CN" altLang="en-US"/>
              <a:t>（遮挡噪声）、</a:t>
            </a:r>
            <a:r>
              <a:rPr lang="en-US" altLang="zh-CN"/>
              <a:t>Background</a:t>
            </a:r>
            <a:r>
              <a:rPr lang="zh-CN" altLang="en-US"/>
              <a:t>（背景噪声）、</a:t>
            </a:r>
            <a:r>
              <a:rPr lang="en-US" altLang="zh-CN"/>
              <a:t>White noise</a:t>
            </a:r>
            <a:r>
              <a:rPr lang="zh-CN" altLang="en-US"/>
              <a:t>（白噪声）</a:t>
            </a:r>
            <a:endParaRPr lang="en-US" altLang="zh-CN"/>
          </a:p>
          <a:p>
            <a:endParaRPr lang="zh-CN" altLang="en-US"/>
          </a:p>
        </p:txBody>
      </p:sp>
      <p:pic>
        <p:nvPicPr>
          <p:cNvPr id="5" name="图片 4"/>
          <p:cNvPicPr>
            <a:picLocks noChangeAspect="1"/>
          </p:cNvPicPr>
          <p:nvPr/>
        </p:nvPicPr>
        <p:blipFill>
          <a:blip r:embed="rId2"/>
          <a:stretch>
            <a:fillRect/>
          </a:stretch>
        </p:blipFill>
        <p:spPr>
          <a:xfrm>
            <a:off x="1117837" y="1410582"/>
            <a:ext cx="9594947" cy="544741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Evaluation 3 - Neural state variables for robust long-term prediction</a:t>
            </a:r>
            <a:endParaRPr lang="zh-CN" altLang="en-US" dirty="0"/>
          </a:p>
        </p:txBody>
      </p:sp>
      <p:sp>
        <p:nvSpPr>
          <p:cNvPr id="3" name="内容占位符 2"/>
          <p:cNvSpPr>
            <a:spLocks noGrp="1"/>
          </p:cNvSpPr>
          <p:nvPr>
            <p:ph idx="1"/>
          </p:nvPr>
        </p:nvSpPr>
        <p:spPr/>
        <p:txBody>
          <a:bodyPr/>
          <a:lstStyle/>
          <a:p>
            <a:r>
              <a:rPr lang="en-US" altLang="zh-CN" dirty="0"/>
              <a:t>Method</a:t>
            </a:r>
            <a:r>
              <a:rPr lang="zh-CN" altLang="en-US" dirty="0"/>
              <a:t>：引入</a:t>
            </a:r>
            <a:r>
              <a:rPr lang="en-US" altLang="zh-CN" dirty="0"/>
              <a:t>Occlusion</a:t>
            </a:r>
            <a:r>
              <a:rPr lang="zh-CN" altLang="en-US" dirty="0"/>
              <a:t>（遮挡噪声）、</a:t>
            </a:r>
            <a:r>
              <a:rPr lang="en-US" altLang="zh-CN" dirty="0"/>
              <a:t>Background</a:t>
            </a:r>
            <a:r>
              <a:rPr lang="zh-CN" altLang="en-US" dirty="0"/>
              <a:t>（背景噪声）、</a:t>
            </a:r>
            <a:r>
              <a:rPr lang="en-US" altLang="zh-CN" dirty="0"/>
              <a:t>White noise</a:t>
            </a:r>
            <a:r>
              <a:rPr lang="zh-CN" altLang="en-US" dirty="0"/>
              <a:t>（白噪声）</a:t>
            </a:r>
            <a:endParaRPr lang="en-US" altLang="zh-CN" dirty="0"/>
          </a:p>
          <a:p>
            <a:r>
              <a:rPr lang="en-US" altLang="zh-CN" dirty="0"/>
              <a:t>    </a:t>
            </a:r>
            <a:endParaRPr lang="zh-CN" altLang="en-US" dirty="0"/>
          </a:p>
        </p:txBody>
      </p:sp>
      <p:pic>
        <p:nvPicPr>
          <p:cNvPr id="7" name="图片 6"/>
          <p:cNvPicPr>
            <a:picLocks noChangeAspect="1"/>
          </p:cNvPicPr>
          <p:nvPr/>
        </p:nvPicPr>
        <p:blipFill>
          <a:blip r:embed="rId2"/>
          <a:stretch>
            <a:fillRect/>
          </a:stretch>
        </p:blipFill>
        <p:spPr>
          <a:xfrm>
            <a:off x="940738" y="1468416"/>
            <a:ext cx="10591877" cy="43481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4CCFBAF-4530-779A-EE03-90EC8847CB87}"/>
              </a:ext>
            </a:extLst>
          </p:cNvPr>
          <p:cNvSpPr>
            <a:spLocks noGrp="1"/>
          </p:cNvSpPr>
          <p:nvPr>
            <p:ph type="ctrTitle"/>
          </p:nvPr>
        </p:nvSpPr>
        <p:spPr/>
        <p:txBody>
          <a:bodyPr/>
          <a:lstStyle/>
          <a:p>
            <a:r>
              <a:rPr lang="en-US" altLang="zh-CN" dirty="0"/>
              <a:t>Chapter 3  Algorithm Detail </a:t>
            </a:r>
            <a:endParaRPr lang="zh-CN" altLang="en-US" dirty="0"/>
          </a:p>
        </p:txBody>
      </p:sp>
      <p:sp>
        <p:nvSpPr>
          <p:cNvPr id="5" name="副标题 4">
            <a:extLst>
              <a:ext uri="{FF2B5EF4-FFF2-40B4-BE49-F238E27FC236}">
                <a16:creationId xmlns:a16="http://schemas.microsoft.com/office/drawing/2014/main" id="{254FC4AC-06A7-2413-9B2E-5F0C884721EA}"/>
              </a:ext>
            </a:extLst>
          </p:cNvPr>
          <p:cNvSpPr>
            <a:spLocks noGrp="1"/>
          </p:cNvSpPr>
          <p:nvPr>
            <p:ph type="subTitle" idx="1"/>
          </p:nvPr>
        </p:nvSpPr>
        <p:spPr/>
        <p:txBody>
          <a:bodyPr/>
          <a:lstStyle/>
          <a:p>
            <a:pPr marL="514350" indent="-514350" algn="l">
              <a:buFont typeface="Wingdings" panose="05000000000000000000" pitchFamily="2" charset="2"/>
              <a:buChar char="l"/>
            </a:pPr>
            <a:r>
              <a:rPr lang="en-US" altLang="zh-CN" dirty="0"/>
              <a:t>Detail 1 - Calculate Intrinsic Dimension </a:t>
            </a:r>
          </a:p>
          <a:p>
            <a:pPr marL="514350" indent="-514350" algn="l">
              <a:buFont typeface="Wingdings" panose="05000000000000000000" pitchFamily="2" charset="2"/>
              <a:buChar char="l"/>
            </a:pPr>
            <a:r>
              <a:rPr lang="en-US" altLang="zh-CN" dirty="0"/>
              <a:t>Detail 2 - Math Proof on Long-Term Prediction Stability </a:t>
            </a:r>
            <a:endParaRPr lang="zh-CN" altLang="en-US" dirty="0"/>
          </a:p>
        </p:txBody>
      </p:sp>
    </p:spTree>
    <p:extLst>
      <p:ext uri="{BB962C8B-B14F-4D97-AF65-F5344CB8AC3E}">
        <p14:creationId xmlns:p14="http://schemas.microsoft.com/office/powerpoint/2010/main" val="196327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Detail 1 - Calculate Intrinsic Dimension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Comparison with Traditions: Keep reducing the size of the latent embedding vector through trial and error until the output is no longer valid.</a:t>
                </a:r>
              </a:p>
              <a:p>
                <a:endParaRPr lang="en-US" altLang="zh-CN" dirty="0"/>
              </a:p>
              <a:p>
                <a:endParaRPr lang="en-US" altLang="zh-CN" dirty="0"/>
              </a:p>
              <a:p>
                <a:endParaRPr lang="en-US" altLang="zh-CN" dirty="0"/>
              </a:p>
              <a:p>
                <a:endParaRPr lang="en-US" altLang="zh-CN" dirty="0"/>
              </a:p>
              <a:p>
                <a:r>
                  <a:rPr lang="en-US" altLang="zh-CN" dirty="0"/>
                  <a:t>Datapoints:</a:t>
                </a:r>
                <a:r>
                  <a:rPr lang="zh-CN" altLang="en-US" dirty="0"/>
                  <a:t> </a:t>
                </a:r>
                <a14:m>
                  <m:oMath xmlns:m="http://schemas.openxmlformats.org/officeDocument/2006/math">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𝑁</m:t>
                            </m:r>
                          </m:sup>
                        </m:sSup>
                      </m:e>
                    </m:d>
                  </m:oMath>
                </a14:m>
                <a:r>
                  <a:rPr lang="en-US" altLang="zh-CN" dirty="0"/>
                  <a:t>, collected from the </a:t>
                </a:r>
                <a:r>
                  <a:rPr lang="en-US" altLang="zh-CN" b="1" dirty="0"/>
                  <a:t>trained dynamics predictive model </a:t>
                </a:r>
                <a:r>
                  <a:rPr lang="en-US" altLang="zh-CN" dirty="0"/>
                  <a:t>as </a:t>
                </a:r>
                <a14:m>
                  <m:oMath xmlns:m="http://schemas.openxmlformats.org/officeDocument/2006/math">
                    <m:r>
                      <a:rPr lang="en-US" altLang="zh-CN" b="0" i="1" smtClean="0">
                        <a:latin typeface="Cambria Math" panose="02040503050406030204" pitchFamily="18" charset="0"/>
                      </a:rPr>
                      <m:t>𝑁</m:t>
                    </m:r>
                  </m:oMath>
                </a14:m>
                <a:r>
                  <a:rPr lang="en-US" altLang="zh-CN" dirty="0"/>
                  <a:t> data </a:t>
                </a:r>
                <a:r>
                  <a:rPr lang="en-US" altLang="zh-CN" b="1" dirty="0"/>
                  <a:t>points on a manifold </a:t>
                </a:r>
                <a:r>
                  <a:rPr lang="en-US" altLang="zh-CN" dirty="0"/>
                  <a:t>of dimension ID in the latent embedding space</a:t>
                </a:r>
              </a:p>
              <a:p>
                <a:r>
                  <a:rPr lang="en-US" altLang="zh-CN" dirty="0"/>
                  <a:t>Single point:                                        </a:t>
                </a:r>
              </a:p>
              <a:p>
                <a:endParaRPr lang="en-US" altLang="zh-CN" dirty="0"/>
              </a:p>
              <a:p>
                <a:pPr lvl="1"/>
                <a14:m>
                  <m:oMath xmlns:m="http://schemas.openxmlformats.org/officeDocument/2006/math">
                    <m:sSub>
                      <m:sSubPr>
                        <m:ctrlPr>
                          <a:rPr lang="en-US" altLang="zh-CN" sz="1800" b="0" i="1" smtClean="0">
                            <a:solidFill>
                              <a:srgbClr val="000000"/>
                            </a:solidFill>
                            <a:effectLst/>
                            <a:latin typeface="Cambria Math" panose="02040503050406030204" pitchFamily="18" charset="0"/>
                          </a:rPr>
                        </m:ctrlPr>
                      </m:sSubPr>
                      <m:e>
                        <m:r>
                          <a:rPr lang="en-US" altLang="zh-CN" sz="1800" b="0" i="1" smtClean="0">
                            <a:solidFill>
                              <a:srgbClr val="000000"/>
                            </a:solidFill>
                            <a:effectLst/>
                            <a:latin typeface="Cambria Math" panose="02040503050406030204" pitchFamily="18" charset="0"/>
                          </a:rPr>
                          <m:t>𝑇</m:t>
                        </m:r>
                      </m:e>
                      <m:sub>
                        <m:r>
                          <a:rPr lang="en-US" altLang="zh-CN" sz="1800" b="0" i="1" smtClean="0">
                            <a:solidFill>
                              <a:srgbClr val="000000"/>
                            </a:solidFill>
                            <a:effectLst/>
                            <a:latin typeface="Cambria Math" panose="02040503050406030204" pitchFamily="18" charset="0"/>
                          </a:rPr>
                          <m:t>𝑘</m:t>
                        </m:r>
                      </m:sub>
                    </m:sSub>
                    <m:r>
                      <a:rPr lang="en-US" altLang="zh-CN" sz="1800" b="0" i="1" smtClean="0">
                        <a:solidFill>
                          <a:srgbClr val="000000"/>
                        </a:solidFill>
                        <a:effectLst/>
                        <a:latin typeface="Cambria Math" panose="02040503050406030204" pitchFamily="18" charset="0"/>
                      </a:rPr>
                      <m:t>(</m:t>
                    </m:r>
                    <m:sSup>
                      <m:sSupPr>
                        <m:ctrlPr>
                          <a:rPr lang="en-US" altLang="zh-CN" sz="1800" b="0" i="1" smtClean="0">
                            <a:solidFill>
                              <a:srgbClr val="000000"/>
                            </a:solidFill>
                            <a:effectLst/>
                            <a:latin typeface="Cambria Math" panose="02040503050406030204" pitchFamily="18" charset="0"/>
                          </a:rPr>
                        </m:ctrlPr>
                      </m:sSupPr>
                      <m:e>
                        <m:r>
                          <a:rPr lang="en-US" altLang="zh-CN" sz="1800" b="0" i="1" smtClean="0">
                            <a:solidFill>
                              <a:srgbClr val="000000"/>
                            </a:solidFill>
                            <a:effectLst/>
                            <a:latin typeface="Cambria Math" panose="02040503050406030204" pitchFamily="18" charset="0"/>
                          </a:rPr>
                          <m:t>𝐿</m:t>
                        </m:r>
                      </m:e>
                      <m:sup>
                        <m:r>
                          <a:rPr lang="en-US" altLang="zh-CN" sz="1800" b="0" i="1" smtClean="0">
                            <a:solidFill>
                              <a:srgbClr val="000000"/>
                            </a:solidFill>
                            <a:effectLst/>
                            <a:latin typeface="Cambria Math" panose="02040503050406030204" pitchFamily="18" charset="0"/>
                          </a:rPr>
                          <m:t>𝑖</m:t>
                        </m:r>
                      </m:sup>
                    </m:sSup>
                    <m:r>
                      <a:rPr lang="en-US" altLang="zh-CN" sz="1800" b="0" i="1" smtClean="0">
                        <a:solidFill>
                          <a:srgbClr val="000000"/>
                        </a:solidFill>
                        <a:effectLst/>
                        <a:latin typeface="Cambria Math" panose="02040503050406030204" pitchFamily="18" charset="0"/>
                      </a:rPr>
                      <m:t>)</m:t>
                    </m:r>
                  </m:oMath>
                </a14:m>
                <a:r>
                  <a:rPr lang="en-US" altLang="zh-CN" sz="1800" dirty="0">
                    <a:solidFill>
                      <a:srgbClr val="000000"/>
                    </a:solidFill>
                    <a:effectLst/>
                    <a:latin typeface="NimbusRomNo9L-Regu"/>
                  </a:rPr>
                  <a:t> </a:t>
                </a:r>
                <a:r>
                  <a:rPr lang="en-US" altLang="zh-CN" sz="1800" dirty="0">
                    <a:solidFill>
                      <a:srgbClr val="000000"/>
                    </a:solidFill>
                    <a:effectLst/>
                    <a:cs typeface="Times New Roman" panose="02020603050405020304" pitchFamily="18" charset="0"/>
                  </a:rPr>
                  <a:t>is the Euclidean distance between </a:t>
                </a:r>
                <a14:m>
                  <m:oMath xmlns:m="http://schemas.openxmlformats.org/officeDocument/2006/math">
                    <m:sSup>
                      <m:sSupPr>
                        <m:ctrlPr>
                          <a:rPr lang="en-US" altLang="zh-CN" sz="1800" b="0" i="1" smtClean="0">
                            <a:solidFill>
                              <a:srgbClr val="000000"/>
                            </a:solidFill>
                            <a:effectLst/>
                            <a:latin typeface="Cambria Math" panose="02040503050406030204" pitchFamily="18" charset="0"/>
                          </a:rPr>
                        </m:ctrlPr>
                      </m:sSupPr>
                      <m:e>
                        <m:r>
                          <a:rPr lang="en-US" altLang="zh-CN" sz="1800" b="0" i="1" smtClean="0">
                            <a:solidFill>
                              <a:srgbClr val="000000"/>
                            </a:solidFill>
                            <a:effectLst/>
                            <a:latin typeface="Cambria Math" panose="02040503050406030204" pitchFamily="18" charset="0"/>
                          </a:rPr>
                          <m:t>𝐿</m:t>
                        </m:r>
                      </m:e>
                      <m:sup>
                        <m:r>
                          <a:rPr lang="en-US" altLang="zh-CN" sz="1800" b="0" i="1" smtClean="0">
                            <a:solidFill>
                              <a:srgbClr val="000000"/>
                            </a:solidFill>
                            <a:effectLst/>
                            <a:latin typeface="Cambria Math" panose="02040503050406030204" pitchFamily="18" charset="0"/>
                          </a:rPr>
                          <m:t>𝑖</m:t>
                        </m:r>
                      </m:sup>
                    </m:sSup>
                  </m:oMath>
                </a14:m>
                <a:r>
                  <a:rPr lang="en-US" altLang="zh-CN" sz="1800" b="1" i="1" dirty="0">
                    <a:solidFill>
                      <a:srgbClr val="000000"/>
                    </a:solidFill>
                    <a:effectLst/>
                    <a:cs typeface="Times New Roman" panose="02020603050405020304" pitchFamily="18" charset="0"/>
                  </a:rPr>
                  <a:t> </a:t>
                </a:r>
                <a:r>
                  <a:rPr lang="en-US" altLang="zh-CN" sz="1800" dirty="0">
                    <a:solidFill>
                      <a:srgbClr val="000000"/>
                    </a:solidFill>
                    <a:effectLst/>
                    <a:cs typeface="Times New Roman" panose="02020603050405020304" pitchFamily="18" charset="0"/>
                  </a:rPr>
                  <a:t>and its </a:t>
                </a:r>
                <a14:m>
                  <m:oMath xmlns:m="http://schemas.openxmlformats.org/officeDocument/2006/math">
                    <m:r>
                      <a:rPr lang="en-US" altLang="zh-CN" sz="1800" b="0" i="1" smtClean="0">
                        <a:solidFill>
                          <a:srgbClr val="000000"/>
                        </a:solidFill>
                        <a:effectLst/>
                        <a:latin typeface="Cambria Math" panose="02040503050406030204" pitchFamily="18" charset="0"/>
                      </a:rPr>
                      <m:t>𝑘</m:t>
                    </m:r>
                    <m:r>
                      <a:rPr lang="en-US" altLang="zh-CN" sz="1800" b="0" i="1" smtClean="0">
                        <a:solidFill>
                          <a:srgbClr val="000000"/>
                        </a:solidFill>
                        <a:effectLst/>
                        <a:latin typeface="Cambria Math" panose="02040503050406030204" pitchFamily="18" charset="0"/>
                      </a:rPr>
                      <m:t>−</m:t>
                    </m:r>
                  </m:oMath>
                </a14:m>
                <a:r>
                  <a:rPr lang="en-US" altLang="zh-CN" sz="1800" dirty="0" err="1">
                    <a:solidFill>
                      <a:srgbClr val="000000"/>
                    </a:solidFill>
                    <a:effectLst/>
                    <a:cs typeface="Times New Roman" panose="02020603050405020304" pitchFamily="18" charset="0"/>
                  </a:rPr>
                  <a:t>th</a:t>
                </a:r>
                <a:r>
                  <a:rPr lang="en-US" altLang="zh-CN" sz="1800" dirty="0">
                    <a:solidFill>
                      <a:srgbClr val="000000"/>
                    </a:solidFill>
                    <a:effectLst/>
                    <a:cs typeface="Times New Roman" panose="02020603050405020304" pitchFamily="18" charset="0"/>
                  </a:rPr>
                  <a:t> nearest neighbor in</a:t>
                </a:r>
                <a:r>
                  <a:rPr lang="en-US" altLang="zh-CN" dirty="0">
                    <a:cs typeface="Times New Roman" panose="02020603050405020304" pitchFamily="18" charset="0"/>
                  </a:rPr>
                  <a:t> </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𝑁</m:t>
                            </m:r>
                          </m:sup>
                        </m:sSup>
                      </m:e>
                    </m:d>
                  </m:oMath>
                </a14:m>
                <a:endParaRPr lang="en-US" altLang="zh-CN" dirty="0"/>
              </a:p>
              <a:p>
                <a:r>
                  <a:rPr lang="en-US" altLang="zh-CN" dirty="0"/>
                  <a:t>Global point: </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503" t="-701"/>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2540384" y="4282534"/>
            <a:ext cx="2107211" cy="469428"/>
          </a:xfrm>
          <a:prstGeom prst="rect">
            <a:avLst/>
          </a:prstGeom>
        </p:spPr>
      </p:pic>
      <p:pic>
        <p:nvPicPr>
          <p:cNvPr id="11" name="图片 10"/>
          <p:cNvPicPr>
            <a:picLocks noChangeAspect="1"/>
          </p:cNvPicPr>
          <p:nvPr/>
        </p:nvPicPr>
        <p:blipFill rotWithShape="1">
          <a:blip r:embed="rId5"/>
          <a:srcRect l="8274" t="3319"/>
          <a:stretch>
            <a:fillRect/>
          </a:stretch>
        </p:blipFill>
        <p:spPr>
          <a:xfrm>
            <a:off x="2302058" y="5359308"/>
            <a:ext cx="3952828" cy="834260"/>
          </a:xfrm>
          <a:prstGeom prst="rect">
            <a:avLst/>
          </a:prstGeom>
        </p:spPr>
      </p:pic>
      <p:pic>
        <p:nvPicPr>
          <p:cNvPr id="5" name="图片 4">
            <a:extLst>
              <a:ext uri="{FF2B5EF4-FFF2-40B4-BE49-F238E27FC236}">
                <a16:creationId xmlns:a16="http://schemas.microsoft.com/office/drawing/2014/main" id="{052DEAB9-E4CB-8E75-2394-6DBE066DB9B2}"/>
              </a:ext>
            </a:extLst>
          </p:cNvPr>
          <p:cNvPicPr>
            <a:picLocks noChangeAspect="1"/>
          </p:cNvPicPr>
          <p:nvPr/>
        </p:nvPicPr>
        <p:blipFill>
          <a:blip r:embed="rId6"/>
          <a:stretch>
            <a:fillRect/>
          </a:stretch>
        </p:blipFill>
        <p:spPr>
          <a:xfrm>
            <a:off x="3033697" y="1640683"/>
            <a:ext cx="4699198" cy="16031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Detail 1 - Calculate Intrinsic Dimension </a:t>
            </a:r>
            <a:endParaRPr lang="zh-CN" altLang="en-US" dirty="0"/>
          </a:p>
        </p:txBody>
      </p:sp>
      <p:sp>
        <p:nvSpPr>
          <p:cNvPr id="3" name="内容占位符 2"/>
          <p:cNvSpPr>
            <a:spLocks noGrp="1"/>
          </p:cNvSpPr>
          <p:nvPr>
            <p:ph idx="1"/>
          </p:nvPr>
        </p:nvSpPr>
        <p:spPr>
          <a:xfrm>
            <a:off x="449947" y="956983"/>
            <a:ext cx="10903992" cy="5962431"/>
          </a:xfrm>
        </p:spPr>
        <p:txBody>
          <a:bodyPr/>
          <a:lstStyle/>
          <a:p>
            <a:r>
              <a:rPr lang="en-US" altLang="zh-CN" dirty="0"/>
              <a:t>Comparison with other method:</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Conclusion: the </a:t>
            </a:r>
            <a:r>
              <a:rPr lang="en-US" altLang="zh-CN" dirty="0" err="1"/>
              <a:t>Levina</a:t>
            </a:r>
            <a:r>
              <a:rPr lang="en-US" altLang="zh-CN" dirty="0"/>
              <a:t>-Bickel algorithm </a:t>
            </a:r>
            <a:r>
              <a:rPr lang="en-US" altLang="zh-CN" b="1" dirty="0"/>
              <a:t>gives the most robust and reliable estimation.</a:t>
            </a:r>
          </a:p>
          <a:p>
            <a:r>
              <a:rPr lang="en-US" altLang="zh-CN" dirty="0"/>
              <a:t>Algorithm:  Maximum likelihood estimation (MLE)</a:t>
            </a:r>
            <a:br>
              <a:rPr lang="en-US" altLang="zh-CN" dirty="0"/>
            </a:br>
            <a:endParaRPr lang="zh-CN" altLang="en-US" dirty="0"/>
          </a:p>
        </p:txBody>
      </p:sp>
      <p:pic>
        <p:nvPicPr>
          <p:cNvPr id="5" name="图片 4"/>
          <p:cNvPicPr>
            <a:picLocks noChangeAspect="1"/>
          </p:cNvPicPr>
          <p:nvPr/>
        </p:nvPicPr>
        <p:blipFill>
          <a:blip r:embed="rId2"/>
          <a:stretch>
            <a:fillRect/>
          </a:stretch>
        </p:blipFill>
        <p:spPr>
          <a:xfrm>
            <a:off x="755376" y="1404030"/>
            <a:ext cx="10215637" cy="34147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Detail 2 - Math Proof on Long-Term Prediction Stability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Variables: Ground truth dynamics: </a:t>
                </a:r>
              </a:p>
              <a:p>
                <a:r>
                  <a:rPr lang="en-US" altLang="zh-CN" dirty="0"/>
                  <a:t>                 State space: </a:t>
                </a:r>
                <a14:m>
                  <m:oMath xmlns:m="http://schemas.openxmlformats.org/officeDocument/2006/math">
                    <m:r>
                      <a:rPr lang="en-US" altLang="zh-CN" b="0" i="1" smtClean="0">
                        <a:latin typeface="Cambria Math" panose="02040503050406030204" pitchFamily="18" charset="0"/>
                      </a:rPr>
                      <m:t>𝑆</m:t>
                    </m:r>
                  </m:oMath>
                </a14:m>
                <a:r>
                  <a:rPr lang="en-US" altLang="zh-CN" dirty="0"/>
                  <a:t> ;                  </a:t>
                </a:r>
                <a14:m>
                  <m:oMath xmlns:m="http://schemas.openxmlformats.org/officeDocument/2006/math">
                    <m:r>
                      <a:rPr lang="en-US" altLang="zh-CN" b="0" i="1" smtClean="0">
                        <a:latin typeface="Cambria Math" panose="02040503050406030204" pitchFamily="18" charset="0"/>
                      </a:rPr>
                      <m:t>𝑋</m:t>
                    </m:r>
                    <m:r>
                      <a:rPr lang="zh-CN" altLang="en-US" b="0" i="1" smtClean="0">
                        <a:latin typeface="Cambria Math" panose="02040503050406030204" pitchFamily="18" charset="0"/>
                      </a:rPr>
                      <m:t>𝜖</m:t>
                    </m:r>
                    <m:r>
                      <a:rPr lang="en-US" altLang="zh-CN" b="0" i="1" smtClean="0">
                        <a:latin typeface="Cambria Math" panose="02040503050406030204" pitchFamily="18" charset="0"/>
                      </a:rPr>
                      <m:t>𝑆</m:t>
                    </m:r>
                  </m:oMath>
                </a14:m>
                <a:endParaRPr lang="en-US" altLang="zh-CN" dirty="0"/>
              </a:p>
              <a:p>
                <a:r>
                  <a:rPr lang="en-US" altLang="zh-CN" dirty="0"/>
                  <a:t>                 High-dimension image space: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𝐷</m:t>
                        </m:r>
                      </m:sup>
                    </m:sSup>
                  </m:oMath>
                </a14:m>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l="-3" t="-1" r="1" b="10"/>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4406507" y="1009471"/>
            <a:ext cx="1495436" cy="376240"/>
          </a:xfrm>
          <a:prstGeom prst="rect">
            <a:avLst/>
          </a:prstGeom>
        </p:spPr>
      </p:pic>
      <p:pic>
        <p:nvPicPr>
          <p:cNvPr id="9" name="图片 8"/>
          <p:cNvPicPr>
            <a:picLocks noChangeAspect="1"/>
          </p:cNvPicPr>
          <p:nvPr/>
        </p:nvPicPr>
        <p:blipFill>
          <a:blip r:embed="rId5"/>
          <a:stretch>
            <a:fillRect/>
          </a:stretch>
        </p:blipFill>
        <p:spPr>
          <a:xfrm>
            <a:off x="1473584" y="2365036"/>
            <a:ext cx="4143405" cy="619130"/>
          </a:xfrm>
          <a:prstGeom prst="rect">
            <a:avLst/>
          </a:prstGeom>
        </p:spPr>
      </p:pic>
      <p:pic>
        <p:nvPicPr>
          <p:cNvPr id="11" name="图片 10"/>
          <p:cNvPicPr>
            <a:picLocks noChangeAspect="1"/>
          </p:cNvPicPr>
          <p:nvPr/>
        </p:nvPicPr>
        <p:blipFill>
          <a:blip r:embed="rId6"/>
          <a:stretch>
            <a:fillRect/>
          </a:stretch>
        </p:blipFill>
        <p:spPr>
          <a:xfrm>
            <a:off x="5647927" y="1385711"/>
            <a:ext cx="952507" cy="352428"/>
          </a:xfrm>
          <a:prstGeom prst="rect">
            <a:avLst/>
          </a:prstGeom>
        </p:spPr>
      </p:pic>
      <p:pic>
        <p:nvPicPr>
          <p:cNvPr id="13" name="图片 12"/>
          <p:cNvPicPr>
            <a:picLocks noChangeAspect="1"/>
          </p:cNvPicPr>
          <p:nvPr/>
        </p:nvPicPr>
        <p:blipFill>
          <a:blip r:embed="rId7"/>
          <a:stretch>
            <a:fillRect/>
          </a:stretch>
        </p:blipFill>
        <p:spPr>
          <a:xfrm>
            <a:off x="7080516" y="1297915"/>
            <a:ext cx="1690700" cy="476253"/>
          </a:xfrm>
          <a:prstGeom prst="rect">
            <a:avLst/>
          </a:prstGeom>
        </p:spPr>
      </p:pic>
      <p:pic>
        <p:nvPicPr>
          <p:cNvPr id="15" name="图片 14"/>
          <p:cNvPicPr>
            <a:picLocks noChangeAspect="1"/>
          </p:cNvPicPr>
          <p:nvPr/>
        </p:nvPicPr>
        <p:blipFill>
          <a:blip r:embed="rId8"/>
          <a:stretch>
            <a:fillRect/>
          </a:stretch>
        </p:blipFill>
        <p:spPr>
          <a:xfrm>
            <a:off x="9119595" y="1284935"/>
            <a:ext cx="942982" cy="423866"/>
          </a:xfrm>
          <a:prstGeom prst="rect">
            <a:avLst/>
          </a:prstGeom>
        </p:spPr>
      </p:pic>
      <p:pic>
        <p:nvPicPr>
          <p:cNvPr id="16" name="图片 15"/>
          <p:cNvPicPr>
            <a:picLocks noChangeAspect="1"/>
          </p:cNvPicPr>
          <p:nvPr/>
        </p:nvPicPr>
        <p:blipFill rotWithShape="1">
          <a:blip r:embed="rId9"/>
          <a:srcRect l="3990" r="2520"/>
          <a:stretch>
            <a:fillRect/>
          </a:stretch>
        </p:blipFill>
        <p:spPr>
          <a:xfrm>
            <a:off x="700418" y="3017954"/>
            <a:ext cx="4143406" cy="3812750"/>
          </a:xfrm>
          <a:prstGeom prst="rect">
            <a:avLst/>
          </a:prstGeom>
        </p:spPr>
      </p:pic>
      <mc:AlternateContent xmlns:mc="http://schemas.openxmlformats.org/markup-compatibility/2006" xmlns:a14="http://schemas.microsoft.com/office/drawing/2010/main">
        <mc:Choice Requires="a14">
          <p:sp>
            <p:nvSpPr>
              <p:cNvPr id="17" name="文本框 16"/>
              <p:cNvSpPr txBox="1"/>
              <p:nvPr/>
            </p:nvSpPr>
            <p:spPr>
              <a:xfrm>
                <a:off x="5321561" y="3230513"/>
                <a:ext cx="5554640" cy="31690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Mapping: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𝜙</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𝐸</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𝐸</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𝑔</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𝐸</m:t>
                        </m:r>
                      </m:sub>
                    </m:sSub>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acc>
                          <m:accPr>
                            <m: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acc>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acc>
                          <m:accPr>
                            <m: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𝑉</m:t>
                            </m:r>
                          </m:e>
                        </m:acc>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sub>
                    </m:sSub>
                  </m:oMath>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𝜙</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𝐷</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𝑔</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𝐷</m:t>
                        </m:r>
                      </m:sub>
                    </m:s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h</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𝐷</m:t>
                        </m:r>
                      </m:sub>
                    </m:sSub>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acc>
                          <m:accPr>
                            <m: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𝑉</m:t>
                            </m:r>
                          </m:e>
                        </m:acc>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acc>
                          <m:accPr>
                            <m: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𝑋</m:t>
                            </m:r>
                          </m:e>
                        </m:acc>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𝑑𝑡</m:t>
                        </m:r>
                      </m:sub>
                    </m:sSub>
                  </m:oMath>
                </a14:m>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acc>
                      <m:accPr>
                        <m: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𝐹</m:t>
                        </m:r>
                      </m:e>
                    </m:acc>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𝜙</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𝐷</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𝜙</m:t>
                        </m:r>
                      </m:e>
                      <m:sub>
                        <m:r>
                          <a:rPr kumimoji="0" lang="en-US" altLang="zh-CN" sz="18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sub>
                    </m:sSub>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(ground truth mapping)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要证明的结论：</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即模型预测出来的帧数状态</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acc>
                          <m:accPr>
                            <m:chr m:val="̂"/>
                            <m:ctrlPr>
                              <a:rPr kumimoji="0" lang="zh-CN" altLang="en-US"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acc>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sub>
                    </m:sSub>
                  </m:oMath>
                </a14:m>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可以无限逼近真实分布</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sub>
                    </m:sSub>
                  </m:oMath>
                </a14:m>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How to prove? Through two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5321561" y="3230513"/>
                <a:ext cx="5554640" cy="3169073"/>
              </a:xfrm>
              <a:prstGeom prst="rect">
                <a:avLst/>
              </a:prstGeom>
              <a:blipFill>
                <a:blip r:embed="rId10"/>
                <a:stretch>
                  <a:fillRect l="-988" t="-769"/>
                </a:stretch>
              </a:blipFill>
            </p:spPr>
            <p:txBody>
              <a:bodyPr/>
              <a:lstStyle/>
              <a:p>
                <a:r>
                  <a:rPr lang="zh-CN" altLang="en-US">
                    <a:noFill/>
                  </a:rPr>
                  <a:t> </a:t>
                </a:r>
              </a:p>
            </p:txBody>
          </p:sp>
        </mc:Fallback>
      </mc:AlternateContent>
      <p:pic>
        <p:nvPicPr>
          <p:cNvPr id="19" name="图片 18"/>
          <p:cNvPicPr>
            <a:picLocks noChangeAspect="1"/>
          </p:cNvPicPr>
          <p:nvPr/>
        </p:nvPicPr>
        <p:blipFill>
          <a:blip r:embed="rId11"/>
          <a:stretch>
            <a:fillRect/>
          </a:stretch>
        </p:blipFill>
        <p:spPr>
          <a:xfrm>
            <a:off x="6361599" y="4655615"/>
            <a:ext cx="2538431" cy="419103"/>
          </a:xfrm>
          <a:prstGeom prst="rect">
            <a:avLst/>
          </a:prstGeom>
        </p:spPr>
      </p:pic>
      <p:pic>
        <p:nvPicPr>
          <p:cNvPr id="6" name="图片 5">
            <a:extLst>
              <a:ext uri="{FF2B5EF4-FFF2-40B4-BE49-F238E27FC236}">
                <a16:creationId xmlns:a16="http://schemas.microsoft.com/office/drawing/2014/main" id="{3987F4B5-8287-E831-B41E-38F54D2629EC}"/>
              </a:ext>
            </a:extLst>
          </p:cNvPr>
          <p:cNvPicPr>
            <a:picLocks noChangeAspect="1"/>
          </p:cNvPicPr>
          <p:nvPr/>
        </p:nvPicPr>
        <p:blipFill>
          <a:blip r:embed="rId12"/>
          <a:stretch>
            <a:fillRect/>
          </a:stretch>
        </p:blipFill>
        <p:spPr>
          <a:xfrm>
            <a:off x="5735687" y="2405998"/>
            <a:ext cx="5372139" cy="4048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Detail 2 - Math Proof on Long-Term Prediction Stability </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9947" y="956983"/>
                <a:ext cx="10903992" cy="5518879"/>
              </a:xfrm>
            </p:spPr>
            <p:txBody>
              <a:bodyPr/>
              <a:lstStyle/>
              <a:p>
                <a:r>
                  <a:rPr lang="en-US" altLang="zh-CN" dirty="0"/>
                  <a:t>Assumption 1:</a:t>
                </a:r>
              </a:p>
              <a:p>
                <a:r>
                  <a:rPr lang="en-US" altLang="zh-CN" dirty="0"/>
                  <a:t>Z={ ground truth  &amp;  predicted states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根据定义：</a:t>
                </a:r>
                <a:endParaRPr lang="en-US" altLang="zh-CN" dirty="0"/>
              </a:p>
              <a:p>
                <a:pPr marL="0" indent="0">
                  <a:buNone/>
                </a:pPr>
                <a:r>
                  <a:rPr lang="en-US" altLang="zh-CN" dirty="0"/>
                  <a:t>                         </a:t>
                </a:r>
                <a:r>
                  <a:rPr lang="zh-CN" altLang="en-US" dirty="0"/>
                  <a:t>即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dim</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𝐸</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e>
                        </m:d>
                      </m:e>
                    </m:func>
                    <m:r>
                      <a:rPr lang="en-US" altLang="zh-CN" b="0" i="1" smtClean="0">
                        <a:latin typeface="Cambria Math" panose="02040503050406030204" pitchFamily="18" charset="0"/>
                      </a:rPr>
                      <m:t>&lt;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dim</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𝐸</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𝑍</m:t>
                                </m:r>
                              </m:e>
                            </m:d>
                          </m:e>
                        </m:d>
                      </m:e>
                    </m:func>
                    <m:r>
                      <a:rPr lang="en-US" altLang="zh-CN" b="0" i="1" smtClean="0">
                        <a:latin typeface="Cambria Math" panose="02040503050406030204" pitchFamily="18" charset="0"/>
                      </a:rPr>
                      <m:t>&lt;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dim</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𝐸</m:t>
                                </m:r>
                              </m:sub>
                            </m:sSub>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𝐷</m:t>
                                    </m:r>
                                  </m:sup>
                                </m:sSup>
                              </m:e>
                            </m:d>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dim</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𝐼𝐷</m:t>
                            </m:r>
                          </m:sup>
                        </m:sSup>
                        <m:r>
                          <a:rPr lang="en-US" altLang="zh-CN" b="0" i="1" smtClean="0">
                            <a:latin typeface="Cambria Math" panose="02040503050406030204" pitchFamily="18" charset="0"/>
                          </a:rPr>
                          <m:t>)</m:t>
                        </m:r>
                      </m:e>
                    </m:func>
                  </m:oMath>
                </a14:m>
                <a:endParaRPr lang="en-US" altLang="zh-CN" dirty="0"/>
              </a:p>
              <a:p>
                <a:pPr marL="0" indent="0">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𝐸</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𝑆</m:t>
                        </m:r>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𝐸</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𝑍</m:t>
                        </m:r>
                      </m:e>
                    </m:d>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𝐼𝐷</m:t>
                        </m:r>
                      </m:sup>
                    </m:sSup>
                  </m:oMath>
                </a14:m>
                <a:endParaRPr lang="en-US" altLang="zh-CN" dirty="0"/>
              </a:p>
              <a:p>
                <a:endParaRPr lang="en-US" altLang="zh-CN" dirty="0"/>
              </a:p>
              <a:p>
                <a:pPr marL="0" indent="0">
                  <a:buNone/>
                </a:pPr>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49947" y="956983"/>
                <a:ext cx="10903992" cy="5518879"/>
              </a:xfrm>
              <a:blipFill>
                <a:blip r:embed="rId3"/>
                <a:stretch>
                  <a:fillRect l="-503" t="-663"/>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2449105" y="956984"/>
            <a:ext cx="6905675" cy="438153"/>
          </a:xfrm>
          <a:prstGeom prst="rect">
            <a:avLst/>
          </a:prstGeom>
        </p:spPr>
      </p:pic>
      <p:pic>
        <p:nvPicPr>
          <p:cNvPr id="7" name="图片 6"/>
          <p:cNvPicPr>
            <a:picLocks noChangeAspect="1"/>
          </p:cNvPicPr>
          <p:nvPr/>
        </p:nvPicPr>
        <p:blipFill>
          <a:blip r:embed="rId5"/>
          <a:stretch>
            <a:fillRect/>
          </a:stretch>
        </p:blipFill>
        <p:spPr>
          <a:xfrm>
            <a:off x="3726795" y="1846532"/>
            <a:ext cx="2260021" cy="807957"/>
          </a:xfrm>
          <a:prstGeom prst="rect">
            <a:avLst/>
          </a:prstGeom>
        </p:spPr>
      </p:pic>
      <p:pic>
        <p:nvPicPr>
          <p:cNvPr id="9" name="图片 8"/>
          <p:cNvPicPr>
            <a:picLocks noChangeAspect="1"/>
          </p:cNvPicPr>
          <p:nvPr/>
        </p:nvPicPr>
        <p:blipFill>
          <a:blip r:embed="rId6"/>
          <a:stretch>
            <a:fillRect/>
          </a:stretch>
        </p:blipFill>
        <p:spPr>
          <a:xfrm>
            <a:off x="3835979" y="2597753"/>
            <a:ext cx="6009181" cy="807957"/>
          </a:xfrm>
          <a:prstGeom prst="rect">
            <a:avLst/>
          </a:prstGeom>
        </p:spPr>
      </p:pic>
      <p:pic>
        <p:nvPicPr>
          <p:cNvPr id="11" name="图片 10"/>
          <p:cNvPicPr>
            <a:picLocks noChangeAspect="1"/>
          </p:cNvPicPr>
          <p:nvPr/>
        </p:nvPicPr>
        <p:blipFill>
          <a:blip r:embed="rId7"/>
          <a:stretch>
            <a:fillRect/>
          </a:stretch>
        </p:blipFill>
        <p:spPr>
          <a:xfrm>
            <a:off x="3894725" y="3276690"/>
            <a:ext cx="1202713" cy="393194"/>
          </a:xfrm>
          <a:prstGeom prst="rect">
            <a:avLst/>
          </a:prstGeom>
        </p:spPr>
      </p:pic>
      <p:pic>
        <p:nvPicPr>
          <p:cNvPr id="13" name="图片 12"/>
          <p:cNvPicPr>
            <a:picLocks noChangeAspect="1"/>
          </p:cNvPicPr>
          <p:nvPr/>
        </p:nvPicPr>
        <p:blipFill>
          <a:blip r:embed="rId8"/>
          <a:stretch>
            <a:fillRect/>
          </a:stretch>
        </p:blipFill>
        <p:spPr>
          <a:xfrm>
            <a:off x="2113165" y="4333248"/>
            <a:ext cx="1613630" cy="435212"/>
          </a:xfrm>
          <a:prstGeom prst="rect">
            <a:avLst/>
          </a:prstGeom>
        </p:spPr>
      </p:pic>
      <p:pic>
        <p:nvPicPr>
          <p:cNvPr id="6" name="图片 5"/>
          <p:cNvPicPr>
            <a:picLocks noChangeAspect="1"/>
          </p:cNvPicPr>
          <p:nvPr/>
        </p:nvPicPr>
        <p:blipFill>
          <a:blip r:embed="rId9"/>
          <a:stretch>
            <a:fillRect/>
          </a:stretch>
        </p:blipFill>
        <p:spPr>
          <a:xfrm>
            <a:off x="3894725" y="6095177"/>
            <a:ext cx="2438164" cy="4042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Detail 2 - Math Proof on Long-Term Prediction Stability </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9947" y="956983"/>
                <a:ext cx="10903992" cy="5701927"/>
              </a:xfrm>
            </p:spPr>
            <p:txBody>
              <a:bodyPr/>
              <a:lstStyle/>
              <a:p>
                <a:r>
                  <a:rPr lang="en-US" altLang="zh-CN" dirty="0"/>
                  <a:t>Assumption 2: </a:t>
                </a:r>
              </a:p>
              <a:p>
                <a:r>
                  <a:rPr lang="en-US" altLang="zh-CN" i="1" dirty="0"/>
                  <a:t>What does it mean?</a:t>
                </a:r>
                <a:r>
                  <a:rPr lang="en-US" altLang="zh-CN" dirty="0"/>
                  <a:t> </a:t>
                </a:r>
              </a:p>
              <a:p>
                <a:pPr lvl="1"/>
                <a:r>
                  <a:rPr lang="en-US" altLang="zh-CN" sz="2000" dirty="0">
                    <a:solidFill>
                      <a:srgbClr val="000000"/>
                    </a:solidFill>
                    <a:effectLst/>
                    <a:cs typeface="Times New Roman" panose="02020603050405020304" pitchFamily="18" charset="0"/>
                  </a:rPr>
                  <a:t>By projecting to the space of Neural State Variables whose dimension is ID, the extra dimensions of </a:t>
                </a:r>
                <a:r>
                  <a:rPr lang="en-US" altLang="zh-CN" sz="2000" i="1" dirty="0">
                    <a:solidFill>
                      <a:srgbClr val="000000"/>
                    </a:solidFill>
                    <a:effectLst/>
                    <a:cs typeface="Times New Roman" panose="02020603050405020304" pitchFamily="18" charset="0"/>
                  </a:rPr>
                  <a:t>Z </a:t>
                </a:r>
                <a:r>
                  <a:rPr lang="en-US" altLang="zh-CN" sz="2000" dirty="0">
                    <a:solidFill>
                      <a:srgbClr val="000000"/>
                    </a:solidFill>
                    <a:effectLst/>
                    <a:cs typeface="Times New Roman" panose="02020603050405020304" pitchFamily="18" charset="0"/>
                  </a:rPr>
                  <a:t>will be eliminated. </a:t>
                </a:r>
              </a:p>
              <a:p>
                <a:pPr lvl="1"/>
                <a:endParaRPr lang="en-US" altLang="zh-CN" dirty="0"/>
              </a:p>
              <a:p>
                <a:r>
                  <a:rPr lang="en-US" altLang="zh-CN" dirty="0"/>
                  <a:t>Apply assumption 2:</a:t>
                </a:r>
              </a:p>
              <a:p>
                <a:pPr lvl="1"/>
                <a:endParaRPr lang="en-US" altLang="zh-CN" sz="1800" i="1" dirty="0">
                  <a:solidFill>
                    <a:srgbClr val="000000"/>
                  </a:solidFill>
                  <a:cs typeface="Times New Roman" panose="02020603050405020304" pitchFamily="18" charset="0"/>
                </a:endParaRPr>
              </a:p>
              <a:p>
                <a:pPr lvl="1"/>
                <a:endParaRPr lang="en-US" altLang="zh-CN" sz="1800" i="1" dirty="0">
                  <a:solidFill>
                    <a:srgbClr val="000000"/>
                  </a:solidFill>
                  <a:cs typeface="Times New Roman" panose="02020603050405020304" pitchFamily="18" charset="0"/>
                </a:endParaRPr>
              </a:p>
              <a:p>
                <a:pPr lvl="1"/>
                <a:r>
                  <a:rPr lang="en-US" altLang="zh-CN" sz="1800" i="1" dirty="0">
                    <a:solidFill>
                      <a:srgbClr val="000000"/>
                    </a:solidFill>
                    <a:cs typeface="Times New Roman" panose="02020603050405020304" pitchFamily="18" charset="0"/>
                  </a:rPr>
                  <a:t>Proof</a:t>
                </a:r>
                <a:r>
                  <a:rPr lang="zh-CN" altLang="en-US" sz="1800" i="1" dirty="0">
                    <a:solidFill>
                      <a:srgbClr val="000000"/>
                    </a:solidFill>
                    <a:cs typeface="Times New Roman" panose="02020603050405020304" pitchFamily="18" charset="0"/>
                  </a:rPr>
                  <a:t>：</a:t>
                </a:r>
                <a14:m>
                  <m:oMath xmlns:m="http://schemas.openxmlformats.org/officeDocument/2006/math">
                    <m:r>
                      <a:rPr lang="en-US" altLang="zh-CN" sz="1800" b="0" i="1" smtClean="0">
                        <a:solidFill>
                          <a:srgbClr val="000000"/>
                        </a:solidFill>
                        <a:latin typeface="Cambria Math" panose="02040503050406030204" pitchFamily="18" charset="0"/>
                        <a:cs typeface="Times New Roman" panose="02020603050405020304" pitchFamily="18" charset="0"/>
                      </a:rPr>
                      <m:t>𝑍</m:t>
                    </m:r>
                    <m:r>
                      <a:rPr lang="en-US" altLang="zh-CN" sz="1800" b="0" i="1" smtClean="0">
                        <a:solidFill>
                          <a:srgbClr val="000000"/>
                        </a:solidFill>
                        <a:latin typeface="Cambria Math" panose="02040503050406030204" pitchFamily="18" charset="0"/>
                        <a:cs typeface="Times New Roman" panose="02020603050405020304" pitchFamily="18" charset="0"/>
                      </a:rPr>
                      <m:t>=</m:t>
                    </m:r>
                    <m:nary>
                      <m:naryPr>
                        <m:chr m:val="⋃"/>
                        <m:ctrlPr>
                          <a:rPr lang="en-US" altLang="zh-CN" sz="1800" b="0" i="1" smtClean="0">
                            <a:solidFill>
                              <a:srgbClr val="000000"/>
                            </a:solidFill>
                            <a:latin typeface="Cambria Math" panose="02040503050406030204" pitchFamily="18" charset="0"/>
                            <a:cs typeface="Times New Roman" panose="02020603050405020304" pitchFamily="18" charset="0"/>
                          </a:rPr>
                        </m:ctrlPr>
                      </m:naryPr>
                      <m:sub>
                        <m:r>
                          <m:rPr>
                            <m:sty m:val="p"/>
                            <m:brk m:alnAt="23"/>
                          </m:rPr>
                          <a:rPr lang="en-US" altLang="zh-CN" sz="1800" i="1">
                            <a:solidFill>
                              <a:srgbClr val="000000"/>
                            </a:solidFill>
                            <a:latin typeface="Cambria Math" panose="02040503050406030204" pitchFamily="18" charset="0"/>
                            <a:cs typeface="Times New Roman" panose="02020603050405020304" pitchFamily="18" charset="0"/>
                          </a:rPr>
                          <m:t>n</m:t>
                        </m:r>
                        <m:r>
                          <a:rPr lang="en-US" altLang="zh-CN" sz="1800" b="0" i="1" smtClean="0">
                            <a:solidFill>
                              <a:srgbClr val="000000"/>
                            </a:solidFill>
                            <a:latin typeface="Cambria Math" panose="02040503050406030204" pitchFamily="18" charset="0"/>
                            <a:cs typeface="Times New Roman" panose="02020603050405020304" pitchFamily="18" charset="0"/>
                          </a:rPr>
                          <m:t>=0</m:t>
                        </m:r>
                      </m:sub>
                      <m:sup>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altLang="zh-CN" sz="1800" b="0" i="1" smtClean="0">
                                <a:solidFill>
                                  <a:srgbClr val="000000"/>
                                </a:solidFill>
                                <a:latin typeface="Cambria Math" panose="02040503050406030204" pitchFamily="18" charset="0"/>
                                <a:cs typeface="Times New Roman" panose="02020603050405020304" pitchFamily="18" charset="0"/>
                              </a:rPr>
                            </m:ctrlPr>
                          </m:sSupPr>
                          <m:e>
                            <m:acc>
                              <m:accPr>
                                <m:chr m:val="̂"/>
                                <m:ctrlPr>
                                  <a:rPr lang="en-US" altLang="zh-CN" sz="1800" b="0" i="1" smtClean="0">
                                    <a:solidFill>
                                      <a:srgbClr val="000000"/>
                                    </a:solidFill>
                                    <a:latin typeface="Cambria Math" panose="02040503050406030204" pitchFamily="18" charset="0"/>
                                    <a:cs typeface="Times New Roman" panose="02020603050405020304" pitchFamily="18" charset="0"/>
                                  </a:rPr>
                                </m:ctrlPr>
                              </m:accPr>
                              <m:e>
                                <m:r>
                                  <a:rPr lang="en-US" altLang="zh-CN" sz="1800" b="0" i="1" smtClean="0">
                                    <a:solidFill>
                                      <a:srgbClr val="000000"/>
                                    </a:solidFill>
                                    <a:latin typeface="Cambria Math" panose="02040503050406030204" pitchFamily="18" charset="0"/>
                                    <a:cs typeface="Times New Roman" panose="02020603050405020304" pitchFamily="18" charset="0"/>
                                  </a:rPr>
                                  <m:t>𝐹</m:t>
                                </m:r>
                              </m:e>
                            </m:acc>
                          </m:e>
                          <m:sup>
                            <m:r>
                              <a:rPr lang="en-US" altLang="zh-CN" sz="1800" b="0" i="1" smtClean="0">
                                <a:solidFill>
                                  <a:srgbClr val="000000"/>
                                </a:solidFill>
                                <a:latin typeface="Cambria Math" panose="02040503050406030204" pitchFamily="18" charset="0"/>
                                <a:cs typeface="Times New Roman" panose="02020603050405020304" pitchFamily="18" charset="0"/>
                              </a:rPr>
                              <m:t>𝑛</m:t>
                            </m:r>
                          </m:sup>
                        </m:sSup>
                        <m:d>
                          <m:dPr>
                            <m:ctrlPr>
                              <a:rPr lang="en-US" altLang="zh-CN" sz="1800" b="0" i="1" smtClean="0">
                                <a:solidFill>
                                  <a:srgbClr val="000000"/>
                                </a:solidFill>
                                <a:latin typeface="Cambria Math" panose="02040503050406030204" pitchFamily="18" charset="0"/>
                                <a:cs typeface="Times New Roman" panose="02020603050405020304" pitchFamily="18" charset="0"/>
                              </a:rPr>
                            </m:ctrlPr>
                          </m:dPr>
                          <m:e>
                            <m:r>
                              <a:rPr lang="en-US" altLang="zh-CN" sz="1800" b="0" i="1" smtClean="0">
                                <a:solidFill>
                                  <a:srgbClr val="000000"/>
                                </a:solidFill>
                                <a:latin typeface="Cambria Math" panose="02040503050406030204" pitchFamily="18" charset="0"/>
                                <a:cs typeface="Times New Roman" panose="02020603050405020304" pitchFamily="18" charset="0"/>
                              </a:rPr>
                              <m:t>𝑆</m:t>
                            </m:r>
                          </m:e>
                        </m:d>
                        <m:r>
                          <a:rPr lang="en-US" altLang="zh-CN" sz="1800" b="0" i="1" smtClean="0">
                            <a:solidFill>
                              <a:srgbClr val="000000"/>
                            </a:solidFill>
                            <a:latin typeface="Cambria Math" panose="02040503050406030204" pitchFamily="18" charset="0"/>
                            <a:cs typeface="Times New Roman" panose="02020603050405020304" pitchFamily="18" charset="0"/>
                          </a:rPr>
                          <m:t>=</m:t>
                        </m:r>
                        <m:r>
                          <a:rPr lang="en-US" altLang="zh-CN" sz="1800" b="0" i="1" smtClean="0">
                            <a:solidFill>
                              <a:srgbClr val="000000"/>
                            </a:solidFill>
                            <a:latin typeface="Cambria Math" panose="02040503050406030204" pitchFamily="18" charset="0"/>
                            <a:cs typeface="Times New Roman" panose="02020603050405020304" pitchFamily="18" charset="0"/>
                          </a:rPr>
                          <m:t>𝑆</m:t>
                        </m:r>
                        <m:nary>
                          <m:naryPr>
                            <m:chr m:val="⋃"/>
                            <m:subHide m:val="on"/>
                            <m:supHide m:val="on"/>
                            <m:ctrlPr>
                              <a:rPr lang="en-US" altLang="zh-CN" sz="1800" b="0" i="1" smtClean="0">
                                <a:solidFill>
                                  <a:srgbClr val="000000"/>
                                </a:solidFill>
                                <a:latin typeface="Cambria Math" panose="02040503050406030204" pitchFamily="18" charset="0"/>
                                <a:cs typeface="Times New Roman" panose="02020603050405020304" pitchFamily="18" charset="0"/>
                              </a:rPr>
                            </m:ctrlPr>
                          </m:naryPr>
                          <m:sub/>
                          <m:sup/>
                          <m:e>
                            <m:sSup>
                              <m:sSupPr>
                                <m:ctrlPr>
                                  <a:rPr lang="en-US" altLang="zh-CN" sz="1800" i="1">
                                    <a:solidFill>
                                      <a:srgbClr val="000000"/>
                                    </a:solidFill>
                                    <a:latin typeface="Cambria Math" panose="02040503050406030204" pitchFamily="18" charset="0"/>
                                    <a:cs typeface="Times New Roman" panose="02020603050405020304" pitchFamily="18" charset="0"/>
                                  </a:rPr>
                                </m:ctrlPr>
                              </m:sSupPr>
                              <m:e>
                                <m:acc>
                                  <m:accPr>
                                    <m:chr m:val="̂"/>
                                    <m:ctrlPr>
                                      <a:rPr lang="en-US" altLang="zh-CN" sz="1800" i="1">
                                        <a:solidFill>
                                          <a:srgbClr val="000000"/>
                                        </a:solidFill>
                                        <a:latin typeface="Cambria Math" panose="02040503050406030204" pitchFamily="18" charset="0"/>
                                        <a:cs typeface="Times New Roman" panose="02020603050405020304" pitchFamily="18" charset="0"/>
                                      </a:rPr>
                                    </m:ctrlPr>
                                  </m:accPr>
                                  <m:e>
                                    <m:r>
                                      <a:rPr lang="en-US" altLang="zh-CN" sz="1800" i="1">
                                        <a:solidFill>
                                          <a:srgbClr val="000000"/>
                                        </a:solidFill>
                                        <a:latin typeface="Cambria Math" panose="02040503050406030204" pitchFamily="18" charset="0"/>
                                        <a:cs typeface="Times New Roman" panose="02020603050405020304" pitchFamily="18" charset="0"/>
                                      </a:rPr>
                                      <m:t>𝐹</m:t>
                                    </m:r>
                                  </m:e>
                                </m:acc>
                              </m:e>
                              <m:sup>
                                <m:r>
                                  <a:rPr lang="en-US" altLang="zh-CN" sz="1800" b="0" i="1" smtClean="0">
                                    <a:solidFill>
                                      <a:srgbClr val="000000"/>
                                    </a:solidFill>
                                    <a:latin typeface="Cambria Math" panose="02040503050406030204" pitchFamily="18" charset="0"/>
                                    <a:cs typeface="Times New Roman" panose="02020603050405020304" pitchFamily="18" charset="0"/>
                                  </a:rPr>
                                  <m:t>1</m:t>
                                </m:r>
                              </m:sup>
                            </m:sSup>
                            <m:d>
                              <m:dPr>
                                <m:ctrlPr>
                                  <a:rPr lang="en-US" altLang="zh-CN" sz="1800" i="1">
                                    <a:solidFill>
                                      <a:srgbClr val="000000"/>
                                    </a:solidFill>
                                    <a:latin typeface="Cambria Math" panose="02040503050406030204" pitchFamily="18" charset="0"/>
                                    <a:cs typeface="Times New Roman" panose="02020603050405020304" pitchFamily="18" charset="0"/>
                                  </a:rPr>
                                </m:ctrlPr>
                              </m:dPr>
                              <m:e>
                                <m:r>
                                  <a:rPr lang="en-US" altLang="zh-CN" sz="1800" i="1">
                                    <a:solidFill>
                                      <a:srgbClr val="000000"/>
                                    </a:solidFill>
                                    <a:latin typeface="Cambria Math" panose="02040503050406030204" pitchFamily="18" charset="0"/>
                                    <a:cs typeface="Times New Roman" panose="02020603050405020304" pitchFamily="18" charset="0"/>
                                  </a:rPr>
                                  <m:t>𝑆</m:t>
                                </m:r>
                              </m:e>
                            </m:d>
                          </m:e>
                        </m:nary>
                      </m:e>
                    </m:nary>
                    <m:nary>
                      <m:naryPr>
                        <m:chr m:val="⋃"/>
                        <m:subHide m:val="on"/>
                        <m:supHide m:val="on"/>
                        <m:ctrlPr>
                          <a:rPr lang="en-US" altLang="zh-CN" sz="1800" i="1">
                            <a:solidFill>
                              <a:srgbClr val="000000"/>
                            </a:solidFill>
                            <a:latin typeface="Cambria Math" panose="02040503050406030204" pitchFamily="18" charset="0"/>
                            <a:cs typeface="Times New Roman" panose="02020603050405020304" pitchFamily="18" charset="0"/>
                          </a:rPr>
                        </m:ctrlPr>
                      </m:naryPr>
                      <m:sub/>
                      <m:sup/>
                      <m:e>
                        <m:sSup>
                          <m:sSupPr>
                            <m:ctrlPr>
                              <a:rPr lang="en-US" altLang="zh-CN" sz="1800" i="1">
                                <a:solidFill>
                                  <a:srgbClr val="000000"/>
                                </a:solidFill>
                                <a:latin typeface="Cambria Math" panose="02040503050406030204" pitchFamily="18" charset="0"/>
                                <a:cs typeface="Times New Roman" panose="02020603050405020304" pitchFamily="18" charset="0"/>
                              </a:rPr>
                            </m:ctrlPr>
                          </m:sSupPr>
                          <m:e>
                            <m:acc>
                              <m:accPr>
                                <m:chr m:val="̂"/>
                                <m:ctrlPr>
                                  <a:rPr lang="en-US" altLang="zh-CN" sz="1800" i="1">
                                    <a:solidFill>
                                      <a:srgbClr val="000000"/>
                                    </a:solidFill>
                                    <a:latin typeface="Cambria Math" panose="02040503050406030204" pitchFamily="18" charset="0"/>
                                    <a:cs typeface="Times New Roman" panose="02020603050405020304" pitchFamily="18" charset="0"/>
                                  </a:rPr>
                                </m:ctrlPr>
                              </m:accPr>
                              <m:e>
                                <m:r>
                                  <a:rPr lang="en-US" altLang="zh-CN" sz="1800" i="1">
                                    <a:solidFill>
                                      <a:srgbClr val="000000"/>
                                    </a:solidFill>
                                    <a:latin typeface="Cambria Math" panose="02040503050406030204" pitchFamily="18" charset="0"/>
                                    <a:cs typeface="Times New Roman" panose="02020603050405020304" pitchFamily="18" charset="0"/>
                                  </a:rPr>
                                  <m:t>𝐹</m:t>
                                </m:r>
                              </m:e>
                            </m:acc>
                          </m:e>
                          <m:sup>
                            <m:r>
                              <a:rPr lang="en-US" altLang="zh-CN" sz="1800" b="0" i="1" smtClean="0">
                                <a:solidFill>
                                  <a:srgbClr val="000000"/>
                                </a:solidFill>
                                <a:latin typeface="Cambria Math" panose="02040503050406030204" pitchFamily="18" charset="0"/>
                                <a:cs typeface="Times New Roman" panose="02020603050405020304" pitchFamily="18" charset="0"/>
                              </a:rPr>
                              <m:t>2</m:t>
                            </m:r>
                          </m:sup>
                        </m:sSup>
                        <m:d>
                          <m:dPr>
                            <m:ctrlPr>
                              <a:rPr lang="en-US" altLang="zh-CN" sz="1800" i="1">
                                <a:solidFill>
                                  <a:srgbClr val="000000"/>
                                </a:solidFill>
                                <a:latin typeface="Cambria Math" panose="02040503050406030204" pitchFamily="18" charset="0"/>
                                <a:cs typeface="Times New Roman" panose="02020603050405020304" pitchFamily="18" charset="0"/>
                              </a:rPr>
                            </m:ctrlPr>
                          </m:dPr>
                          <m:e>
                            <m:r>
                              <a:rPr lang="en-US" altLang="zh-CN" sz="1800" i="1">
                                <a:solidFill>
                                  <a:srgbClr val="000000"/>
                                </a:solidFill>
                                <a:latin typeface="Cambria Math" panose="02040503050406030204" pitchFamily="18" charset="0"/>
                                <a:cs typeface="Times New Roman" panose="02020603050405020304" pitchFamily="18" charset="0"/>
                              </a:rPr>
                              <m:t>𝑆</m:t>
                            </m:r>
                          </m:e>
                        </m:d>
                      </m:e>
                    </m:nary>
                  </m:oMath>
                </a14:m>
                <a:r>
                  <a:rPr lang="en-US" altLang="zh-CN" sz="1800" dirty="0">
                    <a:solidFill>
                      <a:srgbClr val="000000"/>
                    </a:solidFill>
                    <a:cs typeface="Times New Roman" panose="02020603050405020304" pitchFamily="18" charset="0"/>
                  </a:rPr>
                  <a:t> </a:t>
                </a:r>
                <a14:m>
                  <m:oMath xmlns:m="http://schemas.openxmlformats.org/officeDocument/2006/math">
                    <m:nary>
                      <m:naryPr>
                        <m:chr m:val="⋃"/>
                        <m:subHide m:val="on"/>
                        <m:supHide m:val="on"/>
                        <m:ctrlPr>
                          <a:rPr lang="en-US" altLang="zh-CN" sz="1800" i="1">
                            <a:solidFill>
                              <a:srgbClr val="000000"/>
                            </a:solidFill>
                            <a:latin typeface="Cambria Math" panose="02040503050406030204" pitchFamily="18" charset="0"/>
                            <a:cs typeface="Times New Roman" panose="02020603050405020304" pitchFamily="18" charset="0"/>
                          </a:rPr>
                        </m:ctrlPr>
                      </m:naryPr>
                      <m:sub/>
                      <m:sup/>
                      <m:e>
                        <m:r>
                          <a:rPr lang="en-US" altLang="zh-CN" sz="1800" b="0" i="1" smtClean="0">
                            <a:solidFill>
                              <a:srgbClr val="000000"/>
                            </a:solidFill>
                            <a:latin typeface="Cambria Math" panose="02040503050406030204" pitchFamily="18" charset="0"/>
                            <a:cs typeface="Times New Roman" panose="02020603050405020304" pitchFamily="18" charset="0"/>
                          </a:rPr>
                          <m:t>⋯</m:t>
                        </m:r>
                      </m:e>
                    </m:nary>
                  </m:oMath>
                </a14:m>
                <a:endParaRPr lang="en-US" altLang="zh-CN" sz="1800" i="1" dirty="0">
                  <a:solidFill>
                    <a:srgbClr val="000000"/>
                  </a:solidFill>
                  <a:cs typeface="Times New Roman" panose="02020603050405020304" pitchFamily="18" charset="0"/>
                </a:endParaRPr>
              </a:p>
              <a:p>
                <a:pPr lvl="1"/>
                <a14:m>
                  <m:oMath xmlns:m="http://schemas.openxmlformats.org/officeDocument/2006/math">
                    <m:acc>
                      <m:accPr>
                        <m:chr m:val="̂"/>
                        <m:ctrlPr>
                          <a:rPr lang="en-US" altLang="zh-CN" sz="1800" i="1" smtClean="0">
                            <a:solidFill>
                              <a:srgbClr val="000000"/>
                            </a:solidFill>
                            <a:latin typeface="Cambria Math" panose="02040503050406030204" pitchFamily="18" charset="0"/>
                            <a:cs typeface="Times New Roman" panose="02020603050405020304" pitchFamily="18" charset="0"/>
                          </a:rPr>
                        </m:ctrlPr>
                      </m:accPr>
                      <m:e>
                        <m:r>
                          <a:rPr lang="en-US" altLang="zh-CN" sz="1800" b="0" i="1" smtClean="0">
                            <a:solidFill>
                              <a:srgbClr val="000000"/>
                            </a:solidFill>
                            <a:latin typeface="Cambria Math" panose="02040503050406030204" pitchFamily="18" charset="0"/>
                            <a:cs typeface="Times New Roman" panose="02020603050405020304" pitchFamily="18" charset="0"/>
                          </a:rPr>
                          <m:t>𝐹</m:t>
                        </m:r>
                      </m:e>
                    </m:acc>
                    <m:d>
                      <m:dPr>
                        <m:ctrlPr>
                          <a:rPr lang="en-US" altLang="zh-CN" sz="1800" b="0" i="1" smtClean="0">
                            <a:solidFill>
                              <a:srgbClr val="000000"/>
                            </a:solidFill>
                            <a:latin typeface="Cambria Math" panose="02040503050406030204" pitchFamily="18" charset="0"/>
                            <a:cs typeface="Times New Roman" panose="02020603050405020304" pitchFamily="18" charset="0"/>
                          </a:rPr>
                        </m:ctrlPr>
                      </m:dPr>
                      <m:e>
                        <m:r>
                          <a:rPr lang="en-US" altLang="zh-CN" sz="1800" b="0" i="1" smtClean="0">
                            <a:solidFill>
                              <a:srgbClr val="000000"/>
                            </a:solidFill>
                            <a:latin typeface="Cambria Math" panose="02040503050406030204" pitchFamily="18" charset="0"/>
                            <a:cs typeface="Times New Roman" panose="02020603050405020304" pitchFamily="18" charset="0"/>
                          </a:rPr>
                          <m:t>𝑍</m:t>
                        </m:r>
                      </m:e>
                    </m:d>
                    <m:r>
                      <a:rPr lang="en-US" altLang="zh-CN" sz="1800" b="0" i="1" smtClean="0">
                        <a:solidFill>
                          <a:srgbClr val="000000"/>
                        </a:solidFill>
                        <a:latin typeface="Cambria Math" panose="02040503050406030204" pitchFamily="18" charset="0"/>
                        <a:cs typeface="Times New Roman" panose="02020603050405020304" pitchFamily="18" charset="0"/>
                      </a:rPr>
                      <m:t>=</m:t>
                    </m:r>
                    <m:nary>
                      <m:naryPr>
                        <m:chr m:val="⋃"/>
                        <m:ctrlPr>
                          <a:rPr lang="en-US" altLang="zh-CN" sz="1800" i="1">
                            <a:solidFill>
                              <a:srgbClr val="000000"/>
                            </a:solidFill>
                            <a:latin typeface="Cambria Math" panose="02040503050406030204" pitchFamily="18" charset="0"/>
                            <a:cs typeface="Times New Roman" panose="02020603050405020304" pitchFamily="18" charset="0"/>
                          </a:rPr>
                        </m:ctrlPr>
                      </m:naryPr>
                      <m:sub>
                        <m:r>
                          <m:rPr>
                            <m:sty m:val="p"/>
                            <m:brk m:alnAt="23"/>
                          </m:rPr>
                          <a:rPr lang="en-US" altLang="zh-CN" sz="1800" i="1">
                            <a:solidFill>
                              <a:srgbClr val="000000"/>
                            </a:solidFill>
                            <a:latin typeface="Cambria Math" panose="02040503050406030204" pitchFamily="18" charset="0"/>
                            <a:cs typeface="Times New Roman" panose="02020603050405020304" pitchFamily="18" charset="0"/>
                          </a:rPr>
                          <m:t>n</m:t>
                        </m:r>
                        <m:r>
                          <a:rPr lang="en-US" altLang="zh-CN" sz="1800" i="1">
                            <a:solidFill>
                              <a:srgbClr val="000000"/>
                            </a:solidFill>
                            <a:latin typeface="Cambria Math" panose="02040503050406030204" pitchFamily="18" charset="0"/>
                            <a:cs typeface="Times New Roman" panose="02020603050405020304" pitchFamily="18" charset="0"/>
                          </a:rPr>
                          <m:t>=</m:t>
                        </m:r>
                        <m:r>
                          <a:rPr lang="en-US" altLang="zh-CN" sz="1800" b="0" i="1" smtClean="0">
                            <a:solidFill>
                              <a:srgbClr val="000000"/>
                            </a:solidFill>
                            <a:latin typeface="Cambria Math" panose="02040503050406030204" pitchFamily="18" charset="0"/>
                            <a:cs typeface="Times New Roman" panose="02020603050405020304" pitchFamily="18" charset="0"/>
                          </a:rPr>
                          <m:t>1</m:t>
                        </m:r>
                      </m:sub>
                      <m:sup>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altLang="zh-CN" sz="1800" i="1">
                                <a:solidFill>
                                  <a:srgbClr val="000000"/>
                                </a:solidFill>
                                <a:latin typeface="Cambria Math" panose="02040503050406030204" pitchFamily="18" charset="0"/>
                                <a:cs typeface="Times New Roman" panose="02020603050405020304" pitchFamily="18" charset="0"/>
                              </a:rPr>
                            </m:ctrlPr>
                          </m:sSupPr>
                          <m:e>
                            <m:acc>
                              <m:accPr>
                                <m:chr m:val="̂"/>
                                <m:ctrlPr>
                                  <a:rPr lang="en-US" altLang="zh-CN" sz="1800" i="1">
                                    <a:solidFill>
                                      <a:srgbClr val="000000"/>
                                    </a:solidFill>
                                    <a:latin typeface="Cambria Math" panose="02040503050406030204" pitchFamily="18" charset="0"/>
                                    <a:cs typeface="Times New Roman" panose="02020603050405020304" pitchFamily="18" charset="0"/>
                                  </a:rPr>
                                </m:ctrlPr>
                              </m:accPr>
                              <m:e>
                                <m:r>
                                  <a:rPr lang="en-US" altLang="zh-CN" sz="1800" i="1">
                                    <a:solidFill>
                                      <a:srgbClr val="000000"/>
                                    </a:solidFill>
                                    <a:latin typeface="Cambria Math" panose="02040503050406030204" pitchFamily="18" charset="0"/>
                                    <a:cs typeface="Times New Roman" panose="02020603050405020304" pitchFamily="18" charset="0"/>
                                  </a:rPr>
                                  <m:t>𝐹</m:t>
                                </m:r>
                              </m:e>
                            </m:acc>
                          </m:e>
                          <m:sup>
                            <m:r>
                              <a:rPr lang="en-US" altLang="zh-CN" sz="1800" i="1">
                                <a:solidFill>
                                  <a:srgbClr val="000000"/>
                                </a:solidFill>
                                <a:latin typeface="Cambria Math" panose="02040503050406030204" pitchFamily="18" charset="0"/>
                                <a:cs typeface="Times New Roman" panose="02020603050405020304" pitchFamily="18" charset="0"/>
                              </a:rPr>
                              <m:t>𝑛</m:t>
                            </m:r>
                          </m:sup>
                        </m:sSup>
                        <m:d>
                          <m:dPr>
                            <m:ctrlPr>
                              <a:rPr lang="en-US" altLang="zh-CN" sz="1800" i="1">
                                <a:solidFill>
                                  <a:srgbClr val="000000"/>
                                </a:solidFill>
                                <a:latin typeface="Cambria Math" panose="02040503050406030204" pitchFamily="18" charset="0"/>
                                <a:cs typeface="Times New Roman" panose="02020603050405020304" pitchFamily="18" charset="0"/>
                              </a:rPr>
                            </m:ctrlPr>
                          </m:dPr>
                          <m:e>
                            <m:r>
                              <a:rPr lang="en-US" altLang="zh-CN" sz="1800" i="1">
                                <a:solidFill>
                                  <a:srgbClr val="000000"/>
                                </a:solidFill>
                                <a:latin typeface="Cambria Math" panose="02040503050406030204" pitchFamily="18" charset="0"/>
                                <a:cs typeface="Times New Roman" panose="02020603050405020304" pitchFamily="18" charset="0"/>
                              </a:rPr>
                              <m:t>𝑆</m:t>
                            </m:r>
                          </m:e>
                        </m:d>
                      </m:e>
                    </m:nary>
                  </m:oMath>
                </a14:m>
                <a:endParaRPr lang="en-US" altLang="zh-CN" sz="1800" i="1" dirty="0">
                  <a:solidFill>
                    <a:srgbClr val="000000"/>
                  </a:solidFill>
                  <a:cs typeface="Times New Roman" panose="02020603050405020304" pitchFamily="18" charset="0"/>
                </a:endParaRPr>
              </a:p>
              <a:p>
                <a:pPr marL="398780" lvl="1" indent="0">
                  <a:buNone/>
                </a:pPr>
                <a14:m>
                  <m:oMath xmlns:m="http://schemas.openxmlformats.org/officeDocument/2006/math">
                    <m:sSub>
                      <m:sSubPr>
                        <m:ctrlPr>
                          <a:rPr lang="en-US" altLang="zh-CN" sz="1800" b="0" i="1" smtClean="0">
                            <a:solidFill>
                              <a:srgbClr val="000000"/>
                            </a:solidFill>
                            <a:latin typeface="Cambria Math" panose="02040503050406030204" pitchFamily="18" charset="0"/>
                            <a:cs typeface="Times New Roman" panose="02020603050405020304" pitchFamily="18" charset="0"/>
                          </a:rPr>
                        </m:ctrlPr>
                      </m:sSubPr>
                      <m:e>
                        <m:r>
                          <a:rPr lang="en-US" altLang="zh-CN" sz="1800" b="0" i="1" smtClean="0">
                            <a:solidFill>
                              <a:srgbClr val="000000"/>
                            </a:solidFill>
                            <a:latin typeface="Cambria Math" panose="02040503050406030204" pitchFamily="18" charset="0"/>
                            <a:cs typeface="Times New Roman" panose="02020603050405020304" pitchFamily="18" charset="0"/>
                          </a:rPr>
                          <m:t>𝜙</m:t>
                        </m:r>
                      </m:e>
                      <m:sub>
                        <m:r>
                          <a:rPr lang="en-US" altLang="zh-CN" sz="1800" b="0" i="1" smtClean="0">
                            <a:solidFill>
                              <a:srgbClr val="000000"/>
                            </a:solidFill>
                            <a:latin typeface="Cambria Math" panose="02040503050406030204" pitchFamily="18" charset="0"/>
                            <a:cs typeface="Times New Roman" panose="02020603050405020304" pitchFamily="18" charset="0"/>
                          </a:rPr>
                          <m:t>𝐸</m:t>
                        </m:r>
                      </m:sub>
                    </m:sSub>
                    <m:d>
                      <m:dPr>
                        <m:ctrlPr>
                          <a:rPr lang="en-US" altLang="zh-CN" sz="1800" b="0" i="1" smtClean="0">
                            <a:solidFill>
                              <a:srgbClr val="000000"/>
                            </a:solidFill>
                            <a:latin typeface="Cambria Math" panose="02040503050406030204" pitchFamily="18" charset="0"/>
                            <a:cs typeface="Times New Roman" panose="02020603050405020304" pitchFamily="18" charset="0"/>
                          </a:rPr>
                        </m:ctrlPr>
                      </m:dPr>
                      <m:e>
                        <m:r>
                          <a:rPr lang="en-US" altLang="zh-CN" sz="1800" b="0" i="1" smtClean="0">
                            <a:solidFill>
                              <a:srgbClr val="000000"/>
                            </a:solidFill>
                            <a:latin typeface="Cambria Math" panose="02040503050406030204" pitchFamily="18" charset="0"/>
                            <a:cs typeface="Times New Roman" panose="02020603050405020304" pitchFamily="18" charset="0"/>
                          </a:rPr>
                          <m:t>𝑍</m:t>
                        </m:r>
                      </m:e>
                    </m:d>
                    <m:r>
                      <a:rPr lang="en-US" altLang="zh-CN" sz="1800" i="1">
                        <a:solidFill>
                          <a:srgbClr val="000000"/>
                        </a:solidFill>
                        <a:latin typeface="Cambria Math" panose="02040503050406030204" pitchFamily="18" charset="0"/>
                        <a:cs typeface="Times New Roman" panose="02020603050405020304" pitchFamily="18" charset="0"/>
                      </a:rPr>
                      <m:t>=</m:t>
                    </m:r>
                    <m:sSub>
                      <m:sSubPr>
                        <m:ctrlPr>
                          <a:rPr lang="en-US" altLang="zh-CN" sz="1800" b="0" i="1" smtClean="0">
                            <a:solidFill>
                              <a:srgbClr val="000000"/>
                            </a:solidFill>
                            <a:latin typeface="Cambria Math" panose="02040503050406030204" pitchFamily="18" charset="0"/>
                            <a:cs typeface="Times New Roman" panose="02020603050405020304" pitchFamily="18" charset="0"/>
                          </a:rPr>
                        </m:ctrlPr>
                      </m:sSubPr>
                      <m:e>
                        <m:r>
                          <a:rPr lang="en-US" altLang="zh-CN" sz="1800" b="0" i="1" smtClean="0">
                            <a:solidFill>
                              <a:srgbClr val="000000"/>
                            </a:solidFill>
                            <a:latin typeface="Cambria Math" panose="02040503050406030204" pitchFamily="18" charset="0"/>
                            <a:cs typeface="Times New Roman" panose="02020603050405020304" pitchFamily="18" charset="0"/>
                          </a:rPr>
                          <m:t>𝜙</m:t>
                        </m:r>
                      </m:e>
                      <m:sub>
                        <m:r>
                          <a:rPr lang="en-US" altLang="zh-CN" sz="1800" b="0" i="1" smtClean="0">
                            <a:solidFill>
                              <a:srgbClr val="000000"/>
                            </a:solidFill>
                            <a:latin typeface="Cambria Math" panose="02040503050406030204" pitchFamily="18" charset="0"/>
                            <a:cs typeface="Times New Roman" panose="02020603050405020304" pitchFamily="18" charset="0"/>
                          </a:rPr>
                          <m:t>𝐸</m:t>
                        </m:r>
                      </m:sub>
                    </m:sSub>
                    <m:r>
                      <a:rPr lang="en-US" altLang="zh-CN" sz="1800" b="0" i="1" smtClean="0">
                        <a:solidFill>
                          <a:srgbClr val="000000"/>
                        </a:solidFill>
                        <a:latin typeface="Cambria Math" panose="02040503050406030204" pitchFamily="18" charset="0"/>
                        <a:cs typeface="Times New Roman" panose="02020603050405020304" pitchFamily="18" charset="0"/>
                      </a:rPr>
                      <m:t>(</m:t>
                    </m:r>
                    <m:r>
                      <a:rPr lang="en-US" altLang="zh-CN" sz="1800" i="1">
                        <a:solidFill>
                          <a:srgbClr val="000000"/>
                        </a:solidFill>
                        <a:latin typeface="Cambria Math" panose="02040503050406030204" pitchFamily="18" charset="0"/>
                        <a:cs typeface="Times New Roman" panose="02020603050405020304" pitchFamily="18" charset="0"/>
                      </a:rPr>
                      <m:t>𝑆</m:t>
                    </m:r>
                    <m:r>
                      <a:rPr lang="en-US" altLang="zh-CN" sz="1800" b="0" i="1" smtClean="0">
                        <a:solidFill>
                          <a:srgbClr val="000000"/>
                        </a:solidFill>
                        <a:latin typeface="Cambria Math" panose="02040503050406030204" pitchFamily="18" charset="0"/>
                        <a:cs typeface="Times New Roman" panose="02020603050405020304" pitchFamily="18" charset="0"/>
                      </a:rPr>
                      <m:t>)</m:t>
                    </m:r>
                    <m:nary>
                      <m:naryPr>
                        <m:chr m:val="⋃"/>
                        <m:subHide m:val="on"/>
                        <m:supHide m:val="on"/>
                        <m:ctrlPr>
                          <a:rPr lang="en-US" altLang="zh-CN" sz="1800" i="1">
                            <a:solidFill>
                              <a:srgbClr val="000000"/>
                            </a:solidFill>
                            <a:latin typeface="Cambria Math" panose="02040503050406030204" pitchFamily="18" charset="0"/>
                            <a:cs typeface="Times New Roman" panose="02020603050405020304" pitchFamily="18" charset="0"/>
                          </a:rPr>
                        </m:ctrlPr>
                      </m:naryPr>
                      <m:sub/>
                      <m:sup/>
                      <m:e>
                        <m:sSup>
                          <m:sSupPr>
                            <m:ctrlPr>
                              <a:rPr lang="en-US" altLang="zh-CN" sz="1800" i="1">
                                <a:solidFill>
                                  <a:srgbClr val="000000"/>
                                </a:solidFill>
                                <a:latin typeface="Cambria Math" panose="02040503050406030204" pitchFamily="18" charset="0"/>
                                <a:cs typeface="Times New Roman" panose="02020603050405020304" pitchFamily="18" charset="0"/>
                              </a:rPr>
                            </m:ctrlPr>
                          </m:sSupPr>
                          <m:e>
                            <m:sSub>
                              <m:sSubPr>
                                <m:ctrlPr>
                                  <a:rPr lang="en-US" altLang="zh-CN" sz="1800" b="0" i="1" smtClean="0">
                                    <a:solidFill>
                                      <a:srgbClr val="000000"/>
                                    </a:solidFill>
                                    <a:latin typeface="Cambria Math" panose="02040503050406030204" pitchFamily="18" charset="0"/>
                                    <a:cs typeface="Times New Roman" panose="02020603050405020304" pitchFamily="18" charset="0"/>
                                  </a:rPr>
                                </m:ctrlPr>
                              </m:sSubPr>
                              <m:e>
                                <m:r>
                                  <a:rPr lang="en-US" altLang="zh-CN" sz="1800" b="0" i="1" smtClean="0">
                                    <a:solidFill>
                                      <a:srgbClr val="000000"/>
                                    </a:solidFill>
                                    <a:latin typeface="Cambria Math" panose="02040503050406030204" pitchFamily="18" charset="0"/>
                                    <a:cs typeface="Times New Roman" panose="02020603050405020304" pitchFamily="18" charset="0"/>
                                  </a:rPr>
                                  <m:t>𝜙</m:t>
                                </m:r>
                              </m:e>
                              <m:sub>
                                <m:r>
                                  <a:rPr lang="en-US" altLang="zh-CN" sz="1800" b="0" i="1" smtClean="0">
                                    <a:solidFill>
                                      <a:srgbClr val="000000"/>
                                    </a:solidFill>
                                    <a:latin typeface="Cambria Math" panose="02040503050406030204" pitchFamily="18" charset="0"/>
                                    <a:cs typeface="Times New Roman" panose="02020603050405020304" pitchFamily="18" charset="0"/>
                                  </a:rPr>
                                  <m:t>𝐸</m:t>
                                </m:r>
                              </m:sub>
                            </m:sSub>
                            <m:r>
                              <a:rPr lang="en-US" altLang="zh-CN" sz="1800" b="0" i="1" smtClean="0">
                                <a:solidFill>
                                  <a:srgbClr val="000000"/>
                                </a:solidFill>
                                <a:latin typeface="Cambria Math" panose="02040503050406030204" pitchFamily="18" charset="0"/>
                                <a:cs typeface="Times New Roman" panose="02020603050405020304" pitchFamily="18" charset="0"/>
                              </a:rPr>
                              <m:t>(</m:t>
                            </m:r>
                            <m:acc>
                              <m:accPr>
                                <m:chr m:val="̂"/>
                                <m:ctrlPr>
                                  <a:rPr lang="en-US" altLang="zh-CN" sz="1800" i="1">
                                    <a:solidFill>
                                      <a:srgbClr val="000000"/>
                                    </a:solidFill>
                                    <a:latin typeface="Cambria Math" panose="02040503050406030204" pitchFamily="18" charset="0"/>
                                    <a:cs typeface="Times New Roman" panose="02020603050405020304" pitchFamily="18" charset="0"/>
                                  </a:rPr>
                                </m:ctrlPr>
                              </m:accPr>
                              <m:e>
                                <m:r>
                                  <a:rPr lang="en-US" altLang="zh-CN" sz="1800" i="1">
                                    <a:solidFill>
                                      <a:srgbClr val="000000"/>
                                    </a:solidFill>
                                    <a:latin typeface="Cambria Math" panose="02040503050406030204" pitchFamily="18" charset="0"/>
                                    <a:cs typeface="Times New Roman" panose="02020603050405020304" pitchFamily="18" charset="0"/>
                                  </a:rPr>
                                  <m:t>𝐹</m:t>
                                </m:r>
                              </m:e>
                            </m:acc>
                          </m:e>
                          <m:sup>
                            <m:r>
                              <a:rPr lang="en-US" altLang="zh-CN" sz="1800" i="1">
                                <a:solidFill>
                                  <a:srgbClr val="000000"/>
                                </a:solidFill>
                                <a:latin typeface="Cambria Math" panose="02040503050406030204" pitchFamily="18" charset="0"/>
                                <a:cs typeface="Times New Roman" panose="02020603050405020304" pitchFamily="18" charset="0"/>
                              </a:rPr>
                              <m:t>1</m:t>
                            </m:r>
                          </m:sup>
                        </m:sSup>
                        <m:d>
                          <m:dPr>
                            <m:ctrlPr>
                              <a:rPr lang="en-US" altLang="zh-CN" sz="1800" i="1">
                                <a:solidFill>
                                  <a:srgbClr val="000000"/>
                                </a:solidFill>
                                <a:latin typeface="Cambria Math" panose="02040503050406030204" pitchFamily="18" charset="0"/>
                                <a:cs typeface="Times New Roman" panose="02020603050405020304" pitchFamily="18" charset="0"/>
                              </a:rPr>
                            </m:ctrlPr>
                          </m:dPr>
                          <m:e>
                            <m:r>
                              <a:rPr lang="en-US" altLang="zh-CN" sz="1800" i="1">
                                <a:solidFill>
                                  <a:srgbClr val="000000"/>
                                </a:solidFill>
                                <a:latin typeface="Cambria Math" panose="02040503050406030204" pitchFamily="18" charset="0"/>
                                <a:cs typeface="Times New Roman" panose="02020603050405020304" pitchFamily="18" charset="0"/>
                              </a:rPr>
                              <m:t>𝑆</m:t>
                            </m:r>
                          </m:e>
                        </m:d>
                      </m:e>
                    </m:nary>
                    <m:r>
                      <a:rPr lang="en-US" altLang="zh-CN" sz="1800" b="0" i="1" smtClean="0">
                        <a:solidFill>
                          <a:srgbClr val="000000"/>
                        </a:solidFill>
                        <a:latin typeface="Cambria Math" panose="02040503050406030204" pitchFamily="18" charset="0"/>
                        <a:cs typeface="Times New Roman" panose="02020603050405020304" pitchFamily="18" charset="0"/>
                      </a:rPr>
                      <m:t>)</m:t>
                    </m:r>
                    <m:nary>
                      <m:naryPr>
                        <m:chr m:val="⋃"/>
                        <m:subHide m:val="on"/>
                        <m:supHide m:val="on"/>
                        <m:ctrlPr>
                          <a:rPr lang="en-US" altLang="zh-CN" sz="1800" i="1">
                            <a:solidFill>
                              <a:srgbClr val="000000"/>
                            </a:solidFill>
                            <a:latin typeface="Cambria Math" panose="02040503050406030204" pitchFamily="18" charset="0"/>
                            <a:cs typeface="Times New Roman" panose="02020603050405020304" pitchFamily="18" charset="0"/>
                          </a:rPr>
                        </m:ctrlPr>
                      </m:naryPr>
                      <m:sub/>
                      <m:sup/>
                      <m:e>
                        <m:sSup>
                          <m:sSupPr>
                            <m:ctrlPr>
                              <a:rPr lang="en-US" altLang="zh-CN" sz="1800" i="1">
                                <a:solidFill>
                                  <a:srgbClr val="000000"/>
                                </a:solidFill>
                                <a:latin typeface="Cambria Math" panose="02040503050406030204" pitchFamily="18" charset="0"/>
                                <a:cs typeface="Times New Roman" panose="02020603050405020304" pitchFamily="18" charset="0"/>
                              </a:rPr>
                            </m:ctrlPr>
                          </m:sSupPr>
                          <m:e>
                            <m:sSub>
                              <m:sSubPr>
                                <m:ctrlPr>
                                  <a:rPr lang="en-US" altLang="zh-CN" sz="1800" i="1">
                                    <a:solidFill>
                                      <a:srgbClr val="000000"/>
                                    </a:solidFill>
                                    <a:latin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cs typeface="Times New Roman" panose="02020603050405020304" pitchFamily="18" charset="0"/>
                                  </a:rPr>
                                  <m:t>𝜙</m:t>
                                </m:r>
                              </m:e>
                              <m:sub>
                                <m:r>
                                  <a:rPr lang="en-US" altLang="zh-CN" sz="1800" i="1">
                                    <a:solidFill>
                                      <a:srgbClr val="000000"/>
                                    </a:solidFill>
                                    <a:latin typeface="Cambria Math" panose="02040503050406030204" pitchFamily="18" charset="0"/>
                                    <a:cs typeface="Times New Roman" panose="02020603050405020304" pitchFamily="18" charset="0"/>
                                  </a:rPr>
                                  <m:t>𝐸</m:t>
                                </m:r>
                              </m:sub>
                            </m:sSub>
                            <m:r>
                              <a:rPr lang="en-US" altLang="zh-CN" sz="1800" i="1">
                                <a:solidFill>
                                  <a:srgbClr val="000000"/>
                                </a:solidFill>
                                <a:latin typeface="Cambria Math" panose="02040503050406030204" pitchFamily="18" charset="0"/>
                                <a:cs typeface="Times New Roman" panose="02020603050405020304" pitchFamily="18" charset="0"/>
                              </a:rPr>
                              <m:t>(</m:t>
                            </m:r>
                            <m:acc>
                              <m:accPr>
                                <m:chr m:val="̂"/>
                                <m:ctrlPr>
                                  <a:rPr lang="en-US" altLang="zh-CN" sz="1800" i="1">
                                    <a:solidFill>
                                      <a:srgbClr val="000000"/>
                                    </a:solidFill>
                                    <a:latin typeface="Cambria Math" panose="02040503050406030204" pitchFamily="18" charset="0"/>
                                    <a:cs typeface="Times New Roman" panose="02020603050405020304" pitchFamily="18" charset="0"/>
                                  </a:rPr>
                                </m:ctrlPr>
                              </m:accPr>
                              <m:e>
                                <m:r>
                                  <a:rPr lang="en-US" altLang="zh-CN" sz="1800" i="1">
                                    <a:solidFill>
                                      <a:srgbClr val="000000"/>
                                    </a:solidFill>
                                    <a:latin typeface="Cambria Math" panose="02040503050406030204" pitchFamily="18" charset="0"/>
                                    <a:cs typeface="Times New Roman" panose="02020603050405020304" pitchFamily="18" charset="0"/>
                                  </a:rPr>
                                  <m:t>𝐹</m:t>
                                </m:r>
                              </m:e>
                            </m:acc>
                          </m:e>
                          <m:sup>
                            <m:r>
                              <a:rPr lang="en-US" altLang="zh-CN" sz="1800" b="0" i="1" smtClean="0">
                                <a:solidFill>
                                  <a:srgbClr val="000000"/>
                                </a:solidFill>
                                <a:latin typeface="Cambria Math" panose="02040503050406030204" pitchFamily="18" charset="0"/>
                                <a:cs typeface="Times New Roman" panose="02020603050405020304" pitchFamily="18" charset="0"/>
                              </a:rPr>
                              <m:t>2</m:t>
                            </m:r>
                          </m:sup>
                        </m:sSup>
                        <m:d>
                          <m:dPr>
                            <m:ctrlPr>
                              <a:rPr lang="en-US" altLang="zh-CN" sz="1800" i="1">
                                <a:solidFill>
                                  <a:srgbClr val="000000"/>
                                </a:solidFill>
                                <a:latin typeface="Cambria Math" panose="02040503050406030204" pitchFamily="18" charset="0"/>
                                <a:cs typeface="Times New Roman" panose="02020603050405020304" pitchFamily="18" charset="0"/>
                              </a:rPr>
                            </m:ctrlPr>
                          </m:dPr>
                          <m:e>
                            <m:r>
                              <a:rPr lang="en-US" altLang="zh-CN" sz="1800" i="1">
                                <a:solidFill>
                                  <a:srgbClr val="000000"/>
                                </a:solidFill>
                                <a:latin typeface="Cambria Math" panose="02040503050406030204" pitchFamily="18" charset="0"/>
                                <a:cs typeface="Times New Roman" panose="02020603050405020304" pitchFamily="18" charset="0"/>
                              </a:rPr>
                              <m:t>𝑆</m:t>
                            </m:r>
                          </m:e>
                        </m:d>
                      </m:e>
                    </m:nary>
                    <m:r>
                      <a:rPr lang="en-US" altLang="zh-CN" sz="1800" i="1">
                        <a:solidFill>
                          <a:srgbClr val="000000"/>
                        </a:solidFill>
                        <a:latin typeface="Cambria Math" panose="02040503050406030204" pitchFamily="18" charset="0"/>
                        <a:cs typeface="Times New Roman" panose="02020603050405020304" pitchFamily="18" charset="0"/>
                      </a:rPr>
                      <m:t>)</m:t>
                    </m:r>
                  </m:oMath>
                </a14:m>
                <a:r>
                  <a:rPr lang="en-US" altLang="zh-CN" sz="1800" dirty="0">
                    <a:solidFill>
                      <a:srgbClr val="000000"/>
                    </a:solidFill>
                    <a:cs typeface="Times New Roman" panose="02020603050405020304" pitchFamily="18" charset="0"/>
                  </a:rPr>
                  <a:t> </a:t>
                </a:r>
                <a14:m>
                  <m:oMath xmlns:m="http://schemas.openxmlformats.org/officeDocument/2006/math">
                    <m:nary>
                      <m:naryPr>
                        <m:chr m:val="⋃"/>
                        <m:subHide m:val="on"/>
                        <m:supHide m:val="on"/>
                        <m:ctrlPr>
                          <a:rPr lang="en-US" altLang="zh-CN" sz="1800" i="1">
                            <a:solidFill>
                              <a:srgbClr val="000000"/>
                            </a:solidFill>
                            <a:latin typeface="Cambria Math" panose="02040503050406030204" pitchFamily="18" charset="0"/>
                            <a:cs typeface="Times New Roman" panose="02020603050405020304" pitchFamily="18" charset="0"/>
                          </a:rPr>
                        </m:ctrlPr>
                      </m:naryPr>
                      <m:sub/>
                      <m:sup/>
                      <m:e>
                        <m:r>
                          <a:rPr lang="en-US" altLang="zh-CN" sz="1800" b="0" i="1" smtClean="0">
                            <a:solidFill>
                              <a:srgbClr val="000000"/>
                            </a:solidFill>
                            <a:latin typeface="Cambria Math" panose="02040503050406030204" pitchFamily="18" charset="0"/>
                            <a:cs typeface="Times New Roman" panose="02020603050405020304" pitchFamily="18" charset="0"/>
                          </a:rPr>
                          <m:t>⋯</m:t>
                        </m:r>
                      </m:e>
                    </m:nary>
                  </m:oMath>
                </a14:m>
                <a:endParaRPr lang="en-US" altLang="zh-CN" sz="1800" i="1" dirty="0">
                  <a:solidFill>
                    <a:srgbClr val="000000"/>
                  </a:solidFill>
                  <a:cs typeface="Times New Roman" panose="02020603050405020304" pitchFamily="18" charset="0"/>
                </a:endParaRPr>
              </a:p>
              <a:p>
                <a:pPr marL="398780" lvl="1" indent="0">
                  <a:buNone/>
                </a:pPr>
                <a:r>
                  <a:rPr lang="zh-CN" altLang="en-US" sz="1800" dirty="0">
                    <a:solidFill>
                      <a:srgbClr val="000000"/>
                    </a:solidFill>
                    <a:cs typeface="Times New Roman" panose="02020603050405020304" pitchFamily="18" charset="0"/>
                  </a:rPr>
                  <a:t>即</a:t>
                </a:r>
                <a14:m>
                  <m:oMath xmlns:m="http://schemas.openxmlformats.org/officeDocument/2006/math">
                    <m:sSub>
                      <m:sSubPr>
                        <m:ctrlPr>
                          <a:rPr lang="en-US" altLang="zh-CN" sz="1800" b="0" i="1" smtClean="0">
                            <a:solidFill>
                              <a:srgbClr val="000000"/>
                            </a:solidFill>
                            <a:latin typeface="Cambria Math" panose="02040503050406030204" pitchFamily="18" charset="0"/>
                            <a:cs typeface="Times New Roman" panose="02020603050405020304" pitchFamily="18" charset="0"/>
                          </a:rPr>
                        </m:ctrlPr>
                      </m:sSubPr>
                      <m:e>
                        <m:r>
                          <a:rPr lang="en-US" altLang="zh-CN" sz="1800" b="0" i="1" smtClean="0">
                            <a:solidFill>
                              <a:srgbClr val="000000"/>
                            </a:solidFill>
                            <a:latin typeface="Cambria Math" panose="02040503050406030204" pitchFamily="18" charset="0"/>
                            <a:cs typeface="Times New Roman" panose="02020603050405020304" pitchFamily="18" charset="0"/>
                          </a:rPr>
                          <m:t>𝜙</m:t>
                        </m:r>
                      </m:e>
                      <m:sub>
                        <m:r>
                          <a:rPr lang="en-US" altLang="zh-CN" sz="1800" b="0" i="1" smtClean="0">
                            <a:solidFill>
                              <a:srgbClr val="000000"/>
                            </a:solidFill>
                            <a:latin typeface="Cambria Math" panose="02040503050406030204" pitchFamily="18" charset="0"/>
                            <a:cs typeface="Times New Roman" panose="02020603050405020304" pitchFamily="18" charset="0"/>
                          </a:rPr>
                          <m:t>𝐸</m:t>
                        </m:r>
                      </m:sub>
                    </m:sSub>
                    <m:d>
                      <m:dPr>
                        <m:ctrlPr>
                          <a:rPr lang="en-US" altLang="zh-CN" sz="1800" b="0" i="1" smtClean="0">
                            <a:solidFill>
                              <a:srgbClr val="000000"/>
                            </a:solidFill>
                            <a:latin typeface="Cambria Math" panose="02040503050406030204" pitchFamily="18" charset="0"/>
                            <a:cs typeface="Times New Roman" panose="02020603050405020304" pitchFamily="18" charset="0"/>
                          </a:rPr>
                        </m:ctrlPr>
                      </m:dPr>
                      <m:e>
                        <m:r>
                          <a:rPr lang="en-US" altLang="zh-CN" sz="1800" b="0" i="1" smtClean="0">
                            <a:solidFill>
                              <a:srgbClr val="000000"/>
                            </a:solidFill>
                            <a:latin typeface="Cambria Math" panose="02040503050406030204" pitchFamily="18" charset="0"/>
                            <a:cs typeface="Times New Roman" panose="02020603050405020304" pitchFamily="18" charset="0"/>
                          </a:rPr>
                          <m:t>𝑆</m:t>
                        </m:r>
                      </m:e>
                    </m:d>
                    <m:r>
                      <a:rPr lang="en-US" altLang="zh-CN" sz="1800" i="1">
                        <a:solidFill>
                          <a:srgbClr val="000000"/>
                        </a:solidFill>
                        <a:latin typeface="Cambria Math" panose="02040503050406030204" pitchFamily="18" charset="0"/>
                        <a:cs typeface="Times New Roman" panose="02020603050405020304" pitchFamily="18" charset="0"/>
                      </a:rPr>
                      <m:t>=</m:t>
                    </m:r>
                    <m:sSub>
                      <m:sSubPr>
                        <m:ctrlPr>
                          <a:rPr lang="en-US" altLang="zh-CN" sz="1800" b="0" i="1" smtClean="0">
                            <a:solidFill>
                              <a:srgbClr val="000000"/>
                            </a:solidFill>
                            <a:latin typeface="Cambria Math" panose="02040503050406030204" pitchFamily="18" charset="0"/>
                            <a:cs typeface="Times New Roman" panose="02020603050405020304" pitchFamily="18" charset="0"/>
                          </a:rPr>
                        </m:ctrlPr>
                      </m:sSubPr>
                      <m:e>
                        <m:r>
                          <a:rPr lang="en-US" altLang="zh-CN" sz="1800" b="0" i="1" smtClean="0">
                            <a:solidFill>
                              <a:srgbClr val="000000"/>
                            </a:solidFill>
                            <a:latin typeface="Cambria Math" panose="02040503050406030204" pitchFamily="18" charset="0"/>
                            <a:cs typeface="Times New Roman" panose="02020603050405020304" pitchFamily="18" charset="0"/>
                          </a:rPr>
                          <m:t>𝜙</m:t>
                        </m:r>
                      </m:e>
                      <m:sub>
                        <m:r>
                          <a:rPr lang="en-US" altLang="zh-CN" sz="1800" b="0" i="1" smtClean="0">
                            <a:solidFill>
                              <a:srgbClr val="000000"/>
                            </a:solidFill>
                            <a:latin typeface="Cambria Math" panose="02040503050406030204" pitchFamily="18" charset="0"/>
                            <a:cs typeface="Times New Roman" panose="02020603050405020304" pitchFamily="18" charset="0"/>
                          </a:rPr>
                          <m:t>𝐸</m:t>
                        </m:r>
                      </m:sub>
                    </m:sSub>
                    <m:r>
                      <a:rPr lang="en-US" altLang="zh-CN" sz="1800" b="0" i="1" smtClean="0">
                        <a:solidFill>
                          <a:srgbClr val="000000"/>
                        </a:solidFill>
                        <a:latin typeface="Cambria Math" panose="02040503050406030204" pitchFamily="18" charset="0"/>
                        <a:cs typeface="Times New Roman" panose="02020603050405020304" pitchFamily="18" charset="0"/>
                      </a:rPr>
                      <m:t>(</m:t>
                    </m:r>
                    <m:r>
                      <a:rPr lang="en-US" altLang="zh-CN" sz="1800" i="1">
                        <a:solidFill>
                          <a:srgbClr val="000000"/>
                        </a:solidFill>
                        <a:latin typeface="Cambria Math" panose="02040503050406030204" pitchFamily="18" charset="0"/>
                        <a:cs typeface="Times New Roman" panose="02020603050405020304" pitchFamily="18" charset="0"/>
                      </a:rPr>
                      <m:t>𝑆</m:t>
                    </m:r>
                    <m:r>
                      <a:rPr lang="en-US" altLang="zh-CN" sz="1800" b="0" i="1" smtClean="0">
                        <a:solidFill>
                          <a:srgbClr val="000000"/>
                        </a:solidFill>
                        <a:latin typeface="Cambria Math" panose="02040503050406030204" pitchFamily="18" charset="0"/>
                        <a:cs typeface="Times New Roman" panose="02020603050405020304" pitchFamily="18" charset="0"/>
                      </a:rPr>
                      <m:t>)</m:t>
                    </m:r>
                    <m:nary>
                      <m:naryPr>
                        <m:chr m:val="⋃"/>
                        <m:subHide m:val="on"/>
                        <m:supHide m:val="on"/>
                        <m:ctrlPr>
                          <a:rPr lang="en-US" altLang="zh-CN" sz="1800" i="1">
                            <a:solidFill>
                              <a:srgbClr val="000000"/>
                            </a:solidFill>
                            <a:latin typeface="Cambria Math" panose="02040503050406030204" pitchFamily="18" charset="0"/>
                            <a:cs typeface="Times New Roman" panose="02020603050405020304" pitchFamily="18" charset="0"/>
                          </a:rPr>
                        </m:ctrlPr>
                      </m:naryPr>
                      <m:sub/>
                      <m:sup/>
                      <m:e>
                        <m:sSup>
                          <m:sSupPr>
                            <m:ctrlPr>
                              <a:rPr lang="en-US" altLang="zh-CN" sz="1800" i="1">
                                <a:solidFill>
                                  <a:srgbClr val="000000"/>
                                </a:solidFill>
                                <a:latin typeface="Cambria Math" panose="02040503050406030204" pitchFamily="18" charset="0"/>
                                <a:cs typeface="Times New Roman" panose="02020603050405020304" pitchFamily="18" charset="0"/>
                              </a:rPr>
                            </m:ctrlPr>
                          </m:sSupPr>
                          <m:e>
                            <m:sSub>
                              <m:sSubPr>
                                <m:ctrlPr>
                                  <a:rPr lang="en-US" altLang="zh-CN" sz="1800" b="0" i="1" smtClean="0">
                                    <a:solidFill>
                                      <a:srgbClr val="000000"/>
                                    </a:solidFill>
                                    <a:latin typeface="Cambria Math" panose="02040503050406030204" pitchFamily="18" charset="0"/>
                                    <a:cs typeface="Times New Roman" panose="02020603050405020304" pitchFamily="18" charset="0"/>
                                  </a:rPr>
                                </m:ctrlPr>
                              </m:sSubPr>
                              <m:e>
                                <m:r>
                                  <a:rPr lang="en-US" altLang="zh-CN" sz="1800" b="0" i="1" smtClean="0">
                                    <a:solidFill>
                                      <a:srgbClr val="000000"/>
                                    </a:solidFill>
                                    <a:latin typeface="Cambria Math" panose="02040503050406030204" pitchFamily="18" charset="0"/>
                                    <a:cs typeface="Times New Roman" panose="02020603050405020304" pitchFamily="18" charset="0"/>
                                  </a:rPr>
                                  <m:t>𝜙</m:t>
                                </m:r>
                              </m:e>
                              <m:sub>
                                <m:r>
                                  <a:rPr lang="en-US" altLang="zh-CN" sz="1800" b="0" i="1" smtClean="0">
                                    <a:solidFill>
                                      <a:srgbClr val="000000"/>
                                    </a:solidFill>
                                    <a:latin typeface="Cambria Math" panose="02040503050406030204" pitchFamily="18" charset="0"/>
                                    <a:cs typeface="Times New Roman" panose="02020603050405020304" pitchFamily="18" charset="0"/>
                                  </a:rPr>
                                  <m:t>𝐸</m:t>
                                </m:r>
                              </m:sub>
                            </m:sSub>
                            <m:r>
                              <a:rPr lang="en-US" altLang="zh-CN" sz="1800" b="0" i="1" smtClean="0">
                                <a:solidFill>
                                  <a:srgbClr val="000000"/>
                                </a:solidFill>
                                <a:latin typeface="Cambria Math" panose="02040503050406030204" pitchFamily="18" charset="0"/>
                                <a:cs typeface="Times New Roman" panose="02020603050405020304" pitchFamily="18" charset="0"/>
                              </a:rPr>
                              <m:t>(</m:t>
                            </m:r>
                            <m:acc>
                              <m:accPr>
                                <m:chr m:val="̂"/>
                                <m:ctrlPr>
                                  <a:rPr lang="en-US" altLang="zh-CN" sz="1800" i="1">
                                    <a:solidFill>
                                      <a:srgbClr val="000000"/>
                                    </a:solidFill>
                                    <a:latin typeface="Cambria Math" panose="02040503050406030204" pitchFamily="18" charset="0"/>
                                    <a:cs typeface="Times New Roman" panose="02020603050405020304" pitchFamily="18" charset="0"/>
                                  </a:rPr>
                                </m:ctrlPr>
                              </m:accPr>
                              <m:e>
                                <m:r>
                                  <a:rPr lang="en-US" altLang="zh-CN" sz="1800" i="1">
                                    <a:solidFill>
                                      <a:srgbClr val="000000"/>
                                    </a:solidFill>
                                    <a:latin typeface="Cambria Math" panose="02040503050406030204" pitchFamily="18" charset="0"/>
                                    <a:cs typeface="Times New Roman" panose="02020603050405020304" pitchFamily="18" charset="0"/>
                                  </a:rPr>
                                  <m:t>𝐹</m:t>
                                </m:r>
                              </m:e>
                            </m:acc>
                          </m:e>
                          <m:sup>
                            <m:r>
                              <a:rPr lang="en-US" altLang="zh-CN" sz="1800" i="1">
                                <a:solidFill>
                                  <a:srgbClr val="000000"/>
                                </a:solidFill>
                                <a:latin typeface="Cambria Math" panose="02040503050406030204" pitchFamily="18" charset="0"/>
                                <a:cs typeface="Times New Roman" panose="02020603050405020304" pitchFamily="18" charset="0"/>
                              </a:rPr>
                              <m:t>1</m:t>
                            </m:r>
                          </m:sup>
                        </m:sSup>
                        <m:d>
                          <m:dPr>
                            <m:ctrlPr>
                              <a:rPr lang="en-US" altLang="zh-CN" sz="1800" i="1">
                                <a:solidFill>
                                  <a:srgbClr val="000000"/>
                                </a:solidFill>
                                <a:latin typeface="Cambria Math" panose="02040503050406030204" pitchFamily="18" charset="0"/>
                                <a:cs typeface="Times New Roman" panose="02020603050405020304" pitchFamily="18" charset="0"/>
                              </a:rPr>
                            </m:ctrlPr>
                          </m:dPr>
                          <m:e>
                            <m:r>
                              <a:rPr lang="en-US" altLang="zh-CN" sz="1800" i="1">
                                <a:solidFill>
                                  <a:srgbClr val="000000"/>
                                </a:solidFill>
                                <a:latin typeface="Cambria Math" panose="02040503050406030204" pitchFamily="18" charset="0"/>
                                <a:cs typeface="Times New Roman" panose="02020603050405020304" pitchFamily="18" charset="0"/>
                              </a:rPr>
                              <m:t>𝑆</m:t>
                            </m:r>
                          </m:e>
                        </m:d>
                      </m:e>
                    </m:nary>
                    <m:r>
                      <a:rPr lang="en-US" altLang="zh-CN" sz="1800" b="0" i="1" smtClean="0">
                        <a:solidFill>
                          <a:srgbClr val="000000"/>
                        </a:solidFill>
                        <a:latin typeface="Cambria Math" panose="02040503050406030204" pitchFamily="18" charset="0"/>
                        <a:cs typeface="Times New Roman" panose="02020603050405020304" pitchFamily="18" charset="0"/>
                      </a:rPr>
                      <m:t>)</m:t>
                    </m:r>
                    <m:nary>
                      <m:naryPr>
                        <m:chr m:val="⋃"/>
                        <m:subHide m:val="on"/>
                        <m:supHide m:val="on"/>
                        <m:ctrlPr>
                          <a:rPr lang="en-US" altLang="zh-CN" sz="1800" i="1">
                            <a:solidFill>
                              <a:srgbClr val="000000"/>
                            </a:solidFill>
                            <a:latin typeface="Cambria Math" panose="02040503050406030204" pitchFamily="18" charset="0"/>
                            <a:cs typeface="Times New Roman" panose="02020603050405020304" pitchFamily="18" charset="0"/>
                          </a:rPr>
                        </m:ctrlPr>
                      </m:naryPr>
                      <m:sub/>
                      <m:sup/>
                      <m:e>
                        <m:sSup>
                          <m:sSupPr>
                            <m:ctrlPr>
                              <a:rPr lang="en-US" altLang="zh-CN" sz="1800" i="1">
                                <a:solidFill>
                                  <a:srgbClr val="000000"/>
                                </a:solidFill>
                                <a:latin typeface="Cambria Math" panose="02040503050406030204" pitchFamily="18" charset="0"/>
                                <a:cs typeface="Times New Roman" panose="02020603050405020304" pitchFamily="18" charset="0"/>
                              </a:rPr>
                            </m:ctrlPr>
                          </m:sSupPr>
                          <m:e>
                            <m:sSub>
                              <m:sSubPr>
                                <m:ctrlPr>
                                  <a:rPr lang="en-US" altLang="zh-CN" sz="1800" i="1">
                                    <a:solidFill>
                                      <a:srgbClr val="000000"/>
                                    </a:solidFill>
                                    <a:latin typeface="Cambria Math" panose="02040503050406030204" pitchFamily="18" charset="0"/>
                                    <a:cs typeface="Times New Roman" panose="02020603050405020304" pitchFamily="18" charset="0"/>
                                  </a:rPr>
                                </m:ctrlPr>
                              </m:sSubPr>
                              <m:e>
                                <m:r>
                                  <a:rPr lang="en-US" altLang="zh-CN" sz="1800" i="1">
                                    <a:solidFill>
                                      <a:srgbClr val="000000"/>
                                    </a:solidFill>
                                    <a:latin typeface="Cambria Math" panose="02040503050406030204" pitchFamily="18" charset="0"/>
                                    <a:cs typeface="Times New Roman" panose="02020603050405020304" pitchFamily="18" charset="0"/>
                                  </a:rPr>
                                  <m:t>𝜙</m:t>
                                </m:r>
                              </m:e>
                              <m:sub>
                                <m:r>
                                  <a:rPr lang="en-US" altLang="zh-CN" sz="1800" i="1">
                                    <a:solidFill>
                                      <a:srgbClr val="000000"/>
                                    </a:solidFill>
                                    <a:latin typeface="Cambria Math" panose="02040503050406030204" pitchFamily="18" charset="0"/>
                                    <a:cs typeface="Times New Roman" panose="02020603050405020304" pitchFamily="18" charset="0"/>
                                  </a:rPr>
                                  <m:t>𝐸</m:t>
                                </m:r>
                              </m:sub>
                            </m:sSub>
                            <m:r>
                              <a:rPr lang="en-US" altLang="zh-CN" sz="1800" i="1">
                                <a:solidFill>
                                  <a:srgbClr val="000000"/>
                                </a:solidFill>
                                <a:latin typeface="Cambria Math" panose="02040503050406030204" pitchFamily="18" charset="0"/>
                                <a:cs typeface="Times New Roman" panose="02020603050405020304" pitchFamily="18" charset="0"/>
                              </a:rPr>
                              <m:t>(</m:t>
                            </m:r>
                            <m:acc>
                              <m:accPr>
                                <m:chr m:val="̂"/>
                                <m:ctrlPr>
                                  <a:rPr lang="en-US" altLang="zh-CN" sz="1800" i="1">
                                    <a:solidFill>
                                      <a:srgbClr val="000000"/>
                                    </a:solidFill>
                                    <a:latin typeface="Cambria Math" panose="02040503050406030204" pitchFamily="18" charset="0"/>
                                    <a:cs typeface="Times New Roman" panose="02020603050405020304" pitchFamily="18" charset="0"/>
                                  </a:rPr>
                                </m:ctrlPr>
                              </m:accPr>
                              <m:e>
                                <m:r>
                                  <a:rPr lang="en-US" altLang="zh-CN" sz="1800" i="1">
                                    <a:solidFill>
                                      <a:srgbClr val="000000"/>
                                    </a:solidFill>
                                    <a:latin typeface="Cambria Math" panose="02040503050406030204" pitchFamily="18" charset="0"/>
                                    <a:cs typeface="Times New Roman" panose="02020603050405020304" pitchFamily="18" charset="0"/>
                                  </a:rPr>
                                  <m:t>𝐹</m:t>
                                </m:r>
                              </m:e>
                            </m:acc>
                          </m:e>
                          <m:sup>
                            <m:r>
                              <a:rPr lang="en-US" altLang="zh-CN" sz="1800" b="0" i="1" smtClean="0">
                                <a:solidFill>
                                  <a:srgbClr val="000000"/>
                                </a:solidFill>
                                <a:latin typeface="Cambria Math" panose="02040503050406030204" pitchFamily="18" charset="0"/>
                                <a:cs typeface="Times New Roman" panose="02020603050405020304" pitchFamily="18" charset="0"/>
                              </a:rPr>
                              <m:t>2</m:t>
                            </m:r>
                          </m:sup>
                        </m:sSup>
                        <m:d>
                          <m:dPr>
                            <m:ctrlPr>
                              <a:rPr lang="en-US" altLang="zh-CN" sz="1800" i="1">
                                <a:solidFill>
                                  <a:srgbClr val="000000"/>
                                </a:solidFill>
                                <a:latin typeface="Cambria Math" panose="02040503050406030204" pitchFamily="18" charset="0"/>
                                <a:cs typeface="Times New Roman" panose="02020603050405020304" pitchFamily="18" charset="0"/>
                              </a:rPr>
                            </m:ctrlPr>
                          </m:dPr>
                          <m:e>
                            <m:r>
                              <a:rPr lang="en-US" altLang="zh-CN" sz="1800" i="1">
                                <a:solidFill>
                                  <a:srgbClr val="000000"/>
                                </a:solidFill>
                                <a:latin typeface="Cambria Math" panose="02040503050406030204" pitchFamily="18" charset="0"/>
                                <a:cs typeface="Times New Roman" panose="02020603050405020304" pitchFamily="18" charset="0"/>
                              </a:rPr>
                              <m:t>𝑆</m:t>
                            </m:r>
                          </m:e>
                        </m:d>
                      </m:e>
                    </m:nary>
                    <m:r>
                      <a:rPr lang="en-US" altLang="zh-CN" sz="1800" i="1">
                        <a:solidFill>
                          <a:srgbClr val="000000"/>
                        </a:solidFill>
                        <a:latin typeface="Cambria Math" panose="02040503050406030204" pitchFamily="18" charset="0"/>
                        <a:cs typeface="Times New Roman" panose="02020603050405020304" pitchFamily="18" charset="0"/>
                      </a:rPr>
                      <m:t>)</m:t>
                    </m:r>
                  </m:oMath>
                </a14:m>
                <a:r>
                  <a:rPr lang="en-US" altLang="zh-CN" sz="1800" dirty="0">
                    <a:solidFill>
                      <a:srgbClr val="000000"/>
                    </a:solidFill>
                    <a:cs typeface="Times New Roman" panose="02020603050405020304" pitchFamily="18" charset="0"/>
                  </a:rPr>
                  <a:t> </a:t>
                </a:r>
                <a14:m>
                  <m:oMath xmlns:m="http://schemas.openxmlformats.org/officeDocument/2006/math">
                    <m:nary>
                      <m:naryPr>
                        <m:chr m:val="⋃"/>
                        <m:subHide m:val="on"/>
                        <m:supHide m:val="on"/>
                        <m:ctrlPr>
                          <a:rPr lang="en-US" altLang="zh-CN" sz="1800" i="1">
                            <a:solidFill>
                              <a:srgbClr val="000000"/>
                            </a:solidFill>
                            <a:latin typeface="Cambria Math" panose="02040503050406030204" pitchFamily="18" charset="0"/>
                            <a:cs typeface="Times New Roman" panose="02020603050405020304" pitchFamily="18" charset="0"/>
                          </a:rPr>
                        </m:ctrlPr>
                      </m:naryPr>
                      <m:sub/>
                      <m:sup/>
                      <m:e>
                        <m:r>
                          <a:rPr lang="en-US" altLang="zh-CN" sz="1800" b="0" i="1" smtClean="0">
                            <a:solidFill>
                              <a:srgbClr val="000000"/>
                            </a:solidFill>
                            <a:latin typeface="Cambria Math" panose="02040503050406030204" pitchFamily="18" charset="0"/>
                            <a:cs typeface="Times New Roman" panose="02020603050405020304" pitchFamily="18" charset="0"/>
                          </a:rPr>
                          <m:t>⋯</m:t>
                        </m:r>
                      </m:e>
                    </m:nary>
                  </m:oMath>
                </a14:m>
                <a:endParaRPr lang="en-US" altLang="zh-CN" sz="1800" dirty="0">
                  <a:solidFill>
                    <a:srgbClr val="000000"/>
                  </a:solidFill>
                  <a:cs typeface="Times New Roman" panose="02020603050405020304" pitchFamily="18" charset="0"/>
                </a:endParaRPr>
              </a:p>
              <a:p>
                <a:pPr marL="398780" lvl="1" indent="0">
                  <a:buNone/>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1800" dirty="0">
                  <a:solidFill>
                    <a:srgbClr val="000000"/>
                  </a:solidFill>
                  <a:cs typeface="Times New Roman" panose="02020603050405020304" pitchFamily="18" charset="0"/>
                </a:endParaRPr>
              </a:p>
              <a:p>
                <a:pPr marL="398780" lvl="1" indent="0">
                  <a:buNone/>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0000"/>
                              </a:solidFill>
                              <a:latin typeface="Cambria Math" panose="02040503050406030204" pitchFamily="18" charset="0"/>
                              <a:cs typeface="Times New Roman" panose="02020603050405020304" pitchFamily="18" charset="0"/>
                            </a:rPr>
                          </m:ctrlPr>
                        </m:sSubPr>
                        <m:e>
                          <m:r>
                            <a:rPr lang="en-US" altLang="zh-CN" sz="1800" b="0" i="1" smtClean="0">
                              <a:solidFill>
                                <a:srgbClr val="000000"/>
                              </a:solidFill>
                              <a:latin typeface="Cambria Math" panose="02040503050406030204" pitchFamily="18" charset="0"/>
                              <a:cs typeface="Times New Roman" panose="02020603050405020304" pitchFamily="18" charset="0"/>
                            </a:rPr>
                            <m:t>𝜙</m:t>
                          </m:r>
                        </m:e>
                        <m:sub>
                          <m:r>
                            <a:rPr lang="en-US" altLang="zh-CN" sz="1800" b="0" i="1" smtClean="0">
                              <a:solidFill>
                                <a:srgbClr val="000000"/>
                              </a:solidFill>
                              <a:latin typeface="Cambria Math" panose="02040503050406030204" pitchFamily="18" charset="0"/>
                              <a:cs typeface="Times New Roman" panose="02020603050405020304" pitchFamily="18" charset="0"/>
                            </a:rPr>
                            <m:t>𝐸</m:t>
                          </m:r>
                        </m:sub>
                      </m:sSub>
                      <m:d>
                        <m:dPr>
                          <m:ctrlPr>
                            <a:rPr lang="en-US" altLang="zh-CN" sz="1800" b="0" i="1" smtClean="0">
                              <a:solidFill>
                                <a:srgbClr val="000000"/>
                              </a:solidFill>
                              <a:latin typeface="Cambria Math" panose="02040503050406030204" pitchFamily="18" charset="0"/>
                              <a:cs typeface="Times New Roman" panose="02020603050405020304" pitchFamily="18" charset="0"/>
                            </a:rPr>
                          </m:ctrlPr>
                        </m:dPr>
                        <m:e>
                          <m:r>
                            <a:rPr lang="en-US" altLang="zh-CN" sz="1800" b="0" i="1" smtClean="0">
                              <a:solidFill>
                                <a:srgbClr val="000000"/>
                              </a:solidFill>
                              <a:latin typeface="Cambria Math" panose="02040503050406030204" pitchFamily="18" charset="0"/>
                              <a:cs typeface="Times New Roman" panose="02020603050405020304" pitchFamily="18" charset="0"/>
                            </a:rPr>
                            <m:t>𝑆</m:t>
                          </m:r>
                        </m:e>
                      </m:d>
                      <m:r>
                        <a:rPr lang="en-US" altLang="zh-CN" sz="1800" b="0" i="1" smtClean="0">
                          <a:solidFill>
                            <a:srgbClr val="000000"/>
                          </a:solidFill>
                          <a:latin typeface="Cambria Math" panose="02040503050406030204" pitchFamily="18" charset="0"/>
                          <a:cs typeface="Times New Roman" panose="02020603050405020304" pitchFamily="18" charset="0"/>
                        </a:rPr>
                        <m:t>⊂(</m:t>
                      </m:r>
                      <m:sSub>
                        <m:sSubPr>
                          <m:ctrlPr>
                            <a:rPr lang="en-US" altLang="zh-CN" sz="1800" b="0" i="1" smtClean="0">
                              <a:solidFill>
                                <a:srgbClr val="000000"/>
                              </a:solidFill>
                              <a:latin typeface="Cambria Math" panose="02040503050406030204" pitchFamily="18" charset="0"/>
                              <a:cs typeface="Times New Roman" panose="02020603050405020304" pitchFamily="18" charset="0"/>
                            </a:rPr>
                          </m:ctrlPr>
                        </m:sSubPr>
                        <m:e>
                          <m:r>
                            <a:rPr lang="en-US" altLang="zh-CN" sz="1800" b="0" i="1" smtClean="0">
                              <a:solidFill>
                                <a:srgbClr val="000000"/>
                              </a:solidFill>
                              <a:latin typeface="Cambria Math" panose="02040503050406030204" pitchFamily="18" charset="0"/>
                              <a:cs typeface="Times New Roman" panose="02020603050405020304" pitchFamily="18" charset="0"/>
                            </a:rPr>
                            <m:t>𝜙</m:t>
                          </m:r>
                        </m:e>
                        <m:sub>
                          <m:r>
                            <a:rPr lang="en-US" altLang="zh-CN" sz="1800" b="0" i="1" smtClean="0">
                              <a:solidFill>
                                <a:srgbClr val="000000"/>
                              </a:solidFill>
                              <a:latin typeface="Cambria Math" panose="02040503050406030204" pitchFamily="18" charset="0"/>
                              <a:cs typeface="Times New Roman" panose="02020603050405020304" pitchFamily="18" charset="0"/>
                            </a:rPr>
                            <m:t>𝐸</m:t>
                          </m:r>
                        </m:sub>
                      </m:sSub>
                      <m:d>
                        <m:dPr>
                          <m:ctrlPr>
                            <a:rPr lang="en-US" altLang="zh-CN" sz="1800" b="0" i="1" smtClean="0">
                              <a:solidFill>
                                <a:srgbClr val="000000"/>
                              </a:solidFill>
                              <a:latin typeface="Cambria Math" panose="02040503050406030204" pitchFamily="18" charset="0"/>
                              <a:cs typeface="Times New Roman" panose="02020603050405020304" pitchFamily="18" charset="0"/>
                            </a:rPr>
                          </m:ctrlPr>
                        </m:dPr>
                        <m:e>
                          <m:sSubSup>
                            <m:sSubSupPr>
                              <m:ctrlP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0" i="1" smtClean="0">
                                  <a:solidFill>
                                    <a:srgbClr val="000000"/>
                                  </a:solidFill>
                                  <a:latin typeface="Cambria Math" panose="02040503050406030204" pitchFamily="18" charset="0"/>
                                  <a:cs typeface="Times New Roman" panose="02020603050405020304" pitchFamily="18" charset="0"/>
                                </a:rPr>
                                <m:t>𝑈</m:t>
                              </m:r>
                            </m:e>
                            <m:sub>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up>
                          </m:sSubSup>
                          <m:sSup>
                            <m:sSupPr>
                              <m:ctrlP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𝐹</m:t>
                              </m:r>
                            </m:e>
                            <m:sup>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sup>
                          </m:sSup>
                          <m:d>
                            <m:dPr>
                              <m:ctrlP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𝑆</m:t>
                              </m:r>
                            </m:e>
                          </m:d>
                        </m:e>
                      </m:d>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1800" i="1" dirty="0">
                  <a:solidFill>
                    <a:srgbClr val="000000"/>
                  </a:solidFill>
                  <a:cs typeface="Times New Roman" panose="02020603050405020304" pitchFamily="18" charset="0"/>
                </a:endParaRPr>
              </a:p>
              <a:p>
                <a:pPr marL="398780" lvl="1" indent="0">
                  <a:buNone/>
                </a:pPr>
                <a14:m>
                  <m:oMathPara xmlns:m="http://schemas.openxmlformats.org/officeDocument/2006/math">
                    <m:oMathParaPr>
                      <m:jc m:val="centerGroup"/>
                    </m:oMathParaPr>
                    <m:oMath xmlns:m="http://schemas.openxmlformats.org/officeDocument/2006/math">
                      <m:r>
                        <a:rPr lang="en-US" altLang="zh-CN" sz="1800" b="0" i="1" smtClean="0">
                          <a:solidFill>
                            <a:srgbClr val="000000"/>
                          </a:solidFill>
                          <a:latin typeface="Cambria Math" panose="02040503050406030204" pitchFamily="18" charset="0"/>
                          <a:cs typeface="Times New Roman" panose="02020603050405020304" pitchFamily="18" charset="0"/>
                        </a:rPr>
                        <m:t>𝑆</m:t>
                      </m:r>
                      <m:r>
                        <a:rPr lang="en-US" altLang="zh-CN" sz="1800" b="0" i="1" smtClean="0">
                          <a:solidFill>
                            <a:srgbClr val="000000"/>
                          </a:solidFill>
                          <a:latin typeface="Cambria Math" panose="02040503050406030204" pitchFamily="18" charset="0"/>
                          <a:cs typeface="Times New Roman" panose="02020603050405020304" pitchFamily="18" charset="0"/>
                        </a:rPr>
                        <m:t>⊂</m:t>
                      </m:r>
                      <m:d>
                        <m:dPr>
                          <m:ctrlPr>
                            <a:rPr lang="en-US" altLang="zh-CN" sz="1800" b="0" i="1" smtClean="0">
                              <a:solidFill>
                                <a:srgbClr val="000000"/>
                              </a:solidFill>
                              <a:latin typeface="Cambria Math" panose="02040503050406030204" pitchFamily="18" charset="0"/>
                              <a:cs typeface="Times New Roman" panose="02020603050405020304" pitchFamily="18" charset="0"/>
                            </a:rPr>
                          </m:ctrlPr>
                        </m:dPr>
                        <m:e>
                          <m:sSubSup>
                            <m:sSubSupPr>
                              <m:ctrlP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0" i="1" smtClean="0">
                                  <a:solidFill>
                                    <a:srgbClr val="000000"/>
                                  </a:solidFill>
                                  <a:latin typeface="Cambria Math" panose="02040503050406030204" pitchFamily="18" charset="0"/>
                                  <a:cs typeface="Times New Roman" panose="02020603050405020304" pitchFamily="18" charset="0"/>
                                </a:rPr>
                                <m:t>𝑈</m:t>
                              </m:r>
                            </m:e>
                            <m:sub>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up>
                          </m:sSubSup>
                          <m:sSup>
                            <m:sSupPr>
                              <m:ctrlP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𝐹</m:t>
                              </m:r>
                            </m:e>
                            <m:sup>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sup>
                          </m:sSup>
                          <m:d>
                            <m:dPr>
                              <m:ctrlP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𝑆</m:t>
                              </m:r>
                            </m:e>
                          </m:d>
                        </m:e>
                      </m:d>
                    </m:oMath>
                  </m:oMathPara>
                </a14:m>
                <a:endParaRPr lang="en-US" altLang="zh-CN" sz="1800" i="1" dirty="0">
                  <a:solidFill>
                    <a:srgbClr val="000000"/>
                  </a:solidFill>
                  <a:cs typeface="Times New Roman" panose="02020603050405020304" pitchFamily="18" charset="0"/>
                </a:endParaRPr>
              </a:p>
              <a:p>
                <a:pPr marL="398780" lvl="1" indent="0">
                  <a:buNone/>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1800" dirty="0">
                  <a:solidFill>
                    <a:srgbClr val="000000"/>
                  </a:solidFill>
                  <a:cs typeface="Times New Roman" panose="02020603050405020304" pitchFamily="18" charset="0"/>
                </a:endParaRPr>
              </a:p>
              <a:p>
                <a:pPr marL="398780" lvl="1" indent="0">
                  <a:buNone/>
                </a:pPr>
                <a14:m>
                  <m:oMathPara xmlns:m="http://schemas.openxmlformats.org/officeDocument/2006/math">
                    <m:oMathParaPr>
                      <m:jc m:val="centerGroup"/>
                    </m:oMathParaPr>
                    <m:oMath xmlns:m="http://schemas.openxmlformats.org/officeDocument/2006/math">
                      <m:sSubSup>
                        <m:sSubSupPr>
                          <m:ctrlP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000000"/>
                              </a:solidFill>
                              <a:latin typeface="Cambria Math" panose="02040503050406030204" pitchFamily="18" charset="0"/>
                              <a:cs typeface="Times New Roman" panose="02020603050405020304" pitchFamily="18" charset="0"/>
                            </a:rPr>
                            <m:t>𝑈</m:t>
                          </m:r>
                        </m:e>
                        <m:sub>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up>
                      </m:sSubSup>
                      <m:sSup>
                        <m:sSupPr>
                          <m:ctrlP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𝐹</m:t>
                          </m:r>
                        </m:e>
                        <m:sup>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sup>
                      </m:sSup>
                      <m:d>
                        <m:dPr>
                          <m:ctrlP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𝑆</m:t>
                          </m:r>
                        </m:e>
                      </m:d>
                      <m:r>
                        <a:rPr lang="en-US" altLang="zh-CN"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000000"/>
                              </a:solidFill>
                              <a:latin typeface="Cambria Math" panose="02040503050406030204" pitchFamily="18" charset="0"/>
                              <a:cs typeface="Times New Roman" panose="02020603050405020304" pitchFamily="18" charset="0"/>
                            </a:rPr>
                            <m:t>𝑈</m:t>
                          </m:r>
                        </m:e>
                        <m:sub>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up>
                      </m:sSubSup>
                      <m:sSup>
                        <m:sSupPr>
                          <m:ctrlP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𝐹</m:t>
                          </m:r>
                        </m:e>
                        <m:sup>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𝑛</m:t>
                          </m:r>
                        </m:sup>
                      </m:sSup>
                      <m:d>
                        <m:dPr>
                          <m:ctrlP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𝑆</m:t>
                          </m:r>
                        </m:e>
                      </m:d>
                    </m:oMath>
                  </m:oMathPara>
                </a14:m>
                <a:endParaRPr lang="en-US" altLang="zh-CN" sz="1800" i="1" dirty="0">
                  <a:solidFill>
                    <a:srgbClr val="000000"/>
                  </a:solidFill>
                  <a:cs typeface="Times New Roman" panose="02020603050405020304" pitchFamily="18" charset="0"/>
                </a:endParaRPr>
              </a:p>
              <a:p>
                <a:pPr marL="398780" lvl="1" indent="0">
                  <a:buNone/>
                </a:pPr>
                <a:r>
                  <a:rPr lang="zh-CN" altLang="en-US" sz="1800" dirty="0">
                    <a:solidFill>
                      <a:srgbClr val="000000"/>
                    </a:solidFill>
                    <a:cs typeface="Times New Roman" panose="02020603050405020304" pitchFamily="18" charset="0"/>
                  </a:rPr>
                  <a:t>即</a:t>
                </a:r>
                <a14:m>
                  <m:oMath xmlns:m="http://schemas.openxmlformats.org/officeDocument/2006/math">
                    <m:acc>
                      <m:accPr>
                        <m:chr m:val="̂"/>
                        <m:ctrlPr>
                          <a:rPr lang="zh-CN" altLang="en-US" sz="1800" i="1" smtClean="0">
                            <a:solidFill>
                              <a:srgbClr val="000000"/>
                            </a:solidFill>
                            <a:latin typeface="Cambria Math" panose="02040503050406030204" pitchFamily="18" charset="0"/>
                            <a:cs typeface="Times New Roman" panose="02020603050405020304" pitchFamily="18" charset="0"/>
                          </a:rPr>
                        </m:ctrlPr>
                      </m:accPr>
                      <m:e>
                        <m:r>
                          <a:rPr lang="en-US" altLang="zh-CN" sz="1800" b="0" i="1" smtClean="0">
                            <a:solidFill>
                              <a:srgbClr val="000000"/>
                            </a:solidFill>
                            <a:latin typeface="Cambria Math" panose="02040503050406030204" pitchFamily="18" charset="0"/>
                            <a:cs typeface="Times New Roman" panose="02020603050405020304" pitchFamily="18" charset="0"/>
                          </a:rPr>
                          <m:t>𝐹</m:t>
                        </m:r>
                      </m:e>
                    </m:acc>
                    <m:d>
                      <m:dPr>
                        <m:ctrlPr>
                          <a:rPr lang="en-US" altLang="zh-CN" sz="1800" b="0" i="1" smtClean="0">
                            <a:solidFill>
                              <a:srgbClr val="000000"/>
                            </a:solidFill>
                            <a:latin typeface="Cambria Math" panose="02040503050406030204" pitchFamily="18" charset="0"/>
                            <a:cs typeface="Times New Roman" panose="02020603050405020304" pitchFamily="18" charset="0"/>
                          </a:rPr>
                        </m:ctrlPr>
                      </m:dPr>
                      <m:e>
                        <m:r>
                          <a:rPr lang="en-US" altLang="zh-CN" sz="1800" b="0" i="1" smtClean="0">
                            <a:solidFill>
                              <a:srgbClr val="000000"/>
                            </a:solidFill>
                            <a:latin typeface="Cambria Math" panose="02040503050406030204" pitchFamily="18" charset="0"/>
                            <a:cs typeface="Times New Roman" panose="02020603050405020304" pitchFamily="18" charset="0"/>
                          </a:rPr>
                          <m:t>𝑍</m:t>
                        </m:r>
                      </m:e>
                    </m:d>
                    <m:r>
                      <a:rPr lang="en-US" altLang="zh-CN" sz="1800" b="0" i="1" smtClean="0">
                        <a:solidFill>
                          <a:srgbClr val="000000"/>
                        </a:solidFill>
                        <a:latin typeface="Cambria Math" panose="02040503050406030204" pitchFamily="18" charset="0"/>
                        <a:cs typeface="Times New Roman" panose="02020603050405020304" pitchFamily="18" charset="0"/>
                      </a:rPr>
                      <m:t>=</m:t>
                    </m:r>
                    <m:r>
                      <a:rPr lang="en-US" altLang="zh-CN" sz="1800" b="0" i="1" smtClean="0">
                        <a:solidFill>
                          <a:srgbClr val="000000"/>
                        </a:solidFill>
                        <a:latin typeface="Cambria Math" panose="02040503050406030204" pitchFamily="18" charset="0"/>
                        <a:cs typeface="Times New Roman" panose="02020603050405020304" pitchFamily="18" charset="0"/>
                      </a:rPr>
                      <m:t>𝑍</m:t>
                    </m:r>
                  </m:oMath>
                </a14:m>
                <a:endParaRPr lang="en-US" altLang="zh-CN" sz="1800" dirty="0">
                  <a:solidFill>
                    <a:srgbClr val="000000"/>
                  </a:solidFill>
                  <a:cs typeface="Times New Roman" panose="02020603050405020304" pitchFamily="18" charset="0"/>
                </a:endParaRPr>
              </a:p>
              <a:p>
                <a:pPr marL="398780" lvl="1" indent="0">
                  <a:buNone/>
                </a:pPr>
                <a:endParaRPr lang="en-US" altLang="zh-CN" sz="1800" i="1" dirty="0">
                  <a:solidFill>
                    <a:srgbClr val="000000"/>
                  </a:solidFill>
                  <a:cs typeface="Times New Roman" panose="02020603050405020304" pitchFamily="18" charset="0"/>
                </a:endParaRPr>
              </a:p>
              <a:p>
                <a:pPr lvl="1"/>
                <a:endParaRPr lang="en-US" altLang="zh-CN" sz="1800" i="1" dirty="0">
                  <a:solidFill>
                    <a:srgbClr val="000000"/>
                  </a:solidFill>
                  <a:cs typeface="Times New Roman" panose="02020603050405020304" pitchFamily="18" charset="0"/>
                </a:endParaRPr>
              </a:p>
              <a:p>
                <a:pPr lvl="1"/>
                <a:endParaRPr lang="en-US" altLang="zh-CN" sz="1800" i="1" dirty="0">
                  <a:solidFill>
                    <a:srgbClr val="000000"/>
                  </a:solidFill>
                  <a:cs typeface="Times New Roman" panose="02020603050405020304" pitchFamily="18" charset="0"/>
                </a:endParaRPr>
              </a:p>
              <a:p>
                <a:pPr lvl="1"/>
                <a:endParaRPr lang="en-US" altLang="zh-CN" sz="1800" i="1" dirty="0">
                  <a:solidFill>
                    <a:srgbClr val="000000"/>
                  </a:solidFill>
                  <a:cs typeface="Times New Roman" panose="02020603050405020304" pitchFamily="18" charset="0"/>
                </a:endParaRPr>
              </a:p>
              <a:p>
                <a:pPr lvl="1"/>
                <a:endParaRPr lang="en-US" altLang="zh-CN" sz="1800" i="1" dirty="0">
                  <a:solidFill>
                    <a:srgbClr val="000000"/>
                  </a:solidFill>
                  <a:cs typeface="Times New Roman" panose="02020603050405020304" pitchFamily="18" charset="0"/>
                </a:endParaRPr>
              </a:p>
              <a:p>
                <a:pPr lvl="1"/>
                <a:endParaRPr lang="en-US" altLang="zh-CN" sz="1800" i="1" dirty="0">
                  <a:solidFill>
                    <a:srgbClr val="000000"/>
                  </a:solidFill>
                  <a:cs typeface="Times New Roman" panose="02020603050405020304" pitchFamily="18" charset="0"/>
                </a:endParaRPr>
              </a:p>
              <a:p>
                <a:pPr marL="398780" lvl="1" indent="0">
                  <a:buNone/>
                </a:pPr>
                <a:endParaRPr lang="en-US" altLang="zh-CN" sz="1800" i="1" dirty="0">
                  <a:solidFill>
                    <a:srgbClr val="000000"/>
                  </a:solidFill>
                  <a:cs typeface="Times New Roman" panose="02020603050405020304" pitchFamily="18" charset="0"/>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49947" y="956983"/>
                <a:ext cx="10903992" cy="5701927"/>
              </a:xfrm>
              <a:blipFill rotWithShape="1">
                <a:blip r:embed="rId3"/>
                <a:stretch>
                  <a:fillRect l="-3" t="-1" r="1" b="-35275"/>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2477734" y="990918"/>
            <a:ext cx="3357680" cy="346563"/>
          </a:xfrm>
          <a:prstGeom prst="rect">
            <a:avLst/>
          </a:prstGeom>
        </p:spPr>
      </p:pic>
      <p:pic>
        <p:nvPicPr>
          <p:cNvPr id="7" name="图片 6"/>
          <p:cNvPicPr>
            <a:picLocks noChangeAspect="1"/>
          </p:cNvPicPr>
          <p:nvPr/>
        </p:nvPicPr>
        <p:blipFill>
          <a:blip r:embed="rId5"/>
          <a:stretch>
            <a:fillRect/>
          </a:stretch>
        </p:blipFill>
        <p:spPr>
          <a:xfrm>
            <a:off x="3045560" y="2649166"/>
            <a:ext cx="5579707" cy="749127"/>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644652" y="3619561"/>
                <a:ext cx="4206151" cy="93820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直观理解：</a:t>
                </a:r>
                <a14:m>
                  <m:oMath xmlns:m="http://schemas.openxmlformats.org/officeDocument/2006/math">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𝜙</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𝐷</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𝜙</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𝐸</m:t>
                        </m:r>
                      </m:sub>
                    </m:s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acc>
                      <m:accPr>
                        <m: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𝐹</m:t>
                        </m:r>
                      </m:e>
                    </m:acc>
                  </m:oMath>
                </a14:m>
                <a:r>
                  <a:rPr kumimoji="0" lang="zh-CN" altLang="en-US"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在</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楷体" panose="02010609060101010101" pitchFamily="49" charset="-122"/>
                        <a:cs typeface="+mn-cs"/>
                      </a:rPr>
                      <m:t>𝑍</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上是封闭的；</a:t>
                </a:r>
                <a:endParaRPr kumimoji="0" lang="en-US" altLang="zh-CN"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即</a:t>
                </a:r>
                <a14:m>
                  <m:oMath xmlns:m="http://schemas.openxmlformats.org/officeDocument/2006/math">
                    <m:acc>
                      <m:accPr>
                        <m:chr m:val="̂"/>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acc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𝐹</m:t>
                        </m:r>
                      </m:e>
                    </m:acc>
                  </m:oMath>
                </a14:m>
                <a:r>
                  <a:rPr kumimoji="0" lang="zh-CN" altLang="en-US"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是集合</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上的一个封闭映射；</a:t>
                </a:r>
                <a:endParaRPr kumimoji="0" lang="en-US" altLang="zh-CN"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楷体" panose="02010609060101010101" pitchFamily="49" charset="-122"/>
                        <a:cs typeface="+mn-cs"/>
                      </a:rPr>
                      <m:t>𝑍</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ea typeface="楷体" panose="02010609060101010101" pitchFamily="49" charset="-122"/>
                        <a:cs typeface="+mn-cs"/>
                      </a:rPr>
                      <m:t>本身</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包含了</a:t>
                </a:r>
                <a14:m>
                  <m:oMath xmlns:m="http://schemas.openxmlformats.org/officeDocument/2006/math">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楷体" panose="02010609060101010101" pitchFamily="49" charset="-122"/>
                        <a:cs typeface="+mn-cs"/>
                      </a:rPr>
                      <m:t>𝑆</m:t>
                    </m:r>
                  </m:oMath>
                </a14:m>
                <a:r>
                  <a:rPr kumimoji="0" lang="zh-CN" altLang="en-US" sz="18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可以到达的任何状态</a:t>
                </a:r>
              </a:p>
            </p:txBody>
          </p:sp>
        </mc:Choice>
        <mc:Fallback xmlns="">
          <p:sp>
            <p:nvSpPr>
              <p:cNvPr id="6" name="文本框 5"/>
              <p:cNvSpPr txBox="1">
                <a:spLocks noRot="1" noChangeAspect="1" noMove="1" noResize="1" noEditPoints="1" noAdjustHandles="1" noChangeArrowheads="1" noChangeShapeType="1" noTextEdit="1"/>
              </p:cNvSpPr>
              <p:nvPr/>
            </p:nvSpPr>
            <p:spPr>
              <a:xfrm>
                <a:off x="7644652" y="3619561"/>
                <a:ext cx="4206151" cy="938206"/>
              </a:xfrm>
              <a:prstGeom prst="rect">
                <a:avLst/>
              </a:prstGeom>
              <a:blipFill rotWithShape="1">
                <a:blip r:embed="rId6"/>
                <a:stretch>
                  <a:fillRect l="-12" t="-7" r="10" b="40"/>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Detail 2 - Math Proof on Long-Term Prediction Stability </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a:p>
              <a:p>
                <a:r>
                  <a:rPr lang="zh-CN" altLang="en-US" dirty="0"/>
                  <a:t>解读层面一：</a:t>
                </a:r>
                <a:r>
                  <a:rPr lang="en-US" altLang="zh-CN" dirty="0"/>
                  <a:t> Long-Term Prediction Stability</a:t>
                </a:r>
              </a:p>
              <a:p>
                <a:r>
                  <a:rPr lang="zh-CN" altLang="en-US" dirty="0"/>
                  <a:t>                         任何从初始状态                  </a:t>
                </a:r>
                <a:r>
                  <a:rPr lang="zh-CN" altLang="en-US" b="0" i="0" dirty="0">
                    <a:solidFill>
                      <a:srgbClr val="07133E"/>
                    </a:solidFill>
                    <a:effectLst/>
                    <a:latin typeface="-apple-system"/>
                  </a:rPr>
                  <a:t>开始的长期预测序列                             </a:t>
                </a:r>
                <a:r>
                  <a:rPr lang="zh-CN" altLang="en-US" dirty="0">
                    <a:solidFill>
                      <a:srgbClr val="07133E"/>
                    </a:solidFill>
                    <a:latin typeface="-apple-system"/>
                  </a:rPr>
                  <a:t>，该长期预测序列始终停留在真实预测空间</a:t>
                </a:r>
                <a14:m>
                  <m:oMath xmlns:m="http://schemas.openxmlformats.org/officeDocument/2006/math">
                    <m:r>
                      <a:rPr lang="en-US" altLang="zh-CN" b="0" i="1" smtClean="0">
                        <a:solidFill>
                          <a:srgbClr val="07133E"/>
                        </a:solidFill>
                        <a:latin typeface="Cambria Math" panose="02040503050406030204" pitchFamily="18" charset="0"/>
                      </a:rPr>
                      <m:t>𝑆</m:t>
                    </m:r>
                  </m:oMath>
                </a14:m>
                <a:r>
                  <a:rPr lang="zh-CN" altLang="en-US" dirty="0"/>
                  <a:t>的一个邻域之内                    </a:t>
                </a:r>
                <a:r>
                  <a:rPr lang="en-US" altLang="zh-CN" dirty="0"/>
                  <a:t>,</a:t>
                </a:r>
                <a:r>
                  <a:rPr lang="zh-CN" altLang="en-US" dirty="0"/>
                  <a:t>并且误差</a:t>
                </a:r>
                <a14:m>
                  <m:oMath xmlns:m="http://schemas.openxmlformats.org/officeDocument/2006/math">
                    <m:r>
                      <a:rPr lang="en-US" altLang="zh-CN" b="0" i="1" smtClean="0">
                        <a:latin typeface="Cambria Math" panose="02040503050406030204" pitchFamily="18" charset="0"/>
                      </a:rPr>
                      <m:t>𝑀</m:t>
                    </m:r>
                    <m:r>
                      <m:rPr>
                        <m:sty m:val="p"/>
                      </m:rPr>
                      <a:rPr lang="en-US" altLang="zh-CN" i="1">
                        <a:latin typeface="Cambria Math" panose="02040503050406030204" pitchFamily="18" charset="0"/>
                      </a:rPr>
                      <m:t>s</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r>
                      <a:rPr lang="en-US" altLang="zh-CN" b="0" i="1" smtClean="0">
                        <a:latin typeface="Cambria Math" panose="02040503050406030204" pitchFamily="18" charset="0"/>
                      </a:rPr>
                      <m:t>)</m:t>
                    </m:r>
                  </m:oMath>
                </a14:m>
                <a:r>
                  <a:rPr lang="zh-CN" altLang="en-US" dirty="0"/>
                  <a:t>的增长是可控的。</a:t>
                </a:r>
                <a:endParaRPr lang="en-US" altLang="zh-CN" dirty="0"/>
              </a:p>
              <a:p>
                <a:endParaRPr lang="en-US" altLang="zh-CN" dirty="0"/>
              </a:p>
              <a:p>
                <a:r>
                  <a:rPr lang="zh-CN" altLang="en-US" dirty="0"/>
                  <a:t>解读层面二：</a:t>
                </a:r>
                <a:r>
                  <a:rPr lang="en-US" altLang="zh-CN" dirty="0"/>
                  <a:t>latent vectors</a:t>
                </a:r>
              </a:p>
              <a:p>
                <a:r>
                  <a:rPr lang="en-US" altLang="zh-CN" dirty="0"/>
                  <a:t>                          </a:t>
                </a:r>
                <a:r>
                  <a:rPr lang="zh-CN" altLang="en-US" dirty="0"/>
                  <a:t>由于</a:t>
                </a:r>
                <a:endParaRPr lang="en-US" altLang="zh-CN" dirty="0"/>
              </a:p>
              <a:p>
                <a:pPr marL="0" indent="0">
                  <a:buNone/>
                </a:pPr>
                <a:r>
                  <a:rPr lang="en-US" altLang="zh-CN" dirty="0"/>
                  <a:t>                             </a:t>
                </a:r>
                <a:r>
                  <a:rPr lang="zh-CN" altLang="en-US" dirty="0"/>
                  <a:t>即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dim</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𝐸</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e>
                        </m:d>
                      </m:e>
                    </m:func>
                    <m:r>
                      <a:rPr lang="en-US" altLang="zh-CN" b="0" i="1" smtClean="0">
                        <a:latin typeface="Cambria Math" panose="02040503050406030204" pitchFamily="18" charset="0"/>
                      </a:rPr>
                      <m:t>&lt;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dim</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𝐸</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𝑍</m:t>
                                </m:r>
                              </m:e>
                            </m:d>
                          </m:e>
                        </m:d>
                      </m:e>
                    </m:func>
                    <m:r>
                      <a:rPr lang="en-US" altLang="zh-CN" b="0" i="1" smtClean="0">
                        <a:latin typeface="Cambria Math" panose="02040503050406030204" pitchFamily="18" charset="0"/>
                      </a:rPr>
                      <m:t>&lt;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dim</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𝐸</m:t>
                                </m:r>
                              </m:sub>
                            </m:sSub>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𝐷</m:t>
                                    </m:r>
                                  </m:sup>
                                </m:sSup>
                              </m:e>
                            </m:d>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dim</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𝐿𝐷</m:t>
                            </m:r>
                          </m:sup>
                        </m:sSup>
                        <m:r>
                          <a:rPr lang="en-US" altLang="zh-CN" b="0" i="1" smtClean="0">
                            <a:latin typeface="Cambria Math" panose="02040503050406030204" pitchFamily="18" charset="0"/>
                          </a:rPr>
                          <m:t>)</m:t>
                        </m:r>
                      </m:e>
                    </m:func>
                  </m:oMath>
                </a14:m>
                <a:endParaRPr lang="en-US" altLang="zh-CN" dirty="0"/>
              </a:p>
              <a:p>
                <a:pPr marL="0" indent="0">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𝐸</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𝑆</m:t>
                        </m:r>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i="1">
                            <a:latin typeface="Cambria Math" panose="02040503050406030204" pitchFamily="18" charset="0"/>
                          </a:rPr>
                          <m:t>𝐸</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𝑍</m:t>
                        </m:r>
                      </m:e>
                    </m:d>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𝐿𝐷</m:t>
                        </m:r>
                      </m:sup>
                    </m:sSup>
                  </m:oMath>
                </a14:m>
                <a:endParaRPr lang="en-US" altLang="zh-CN" dirty="0"/>
              </a:p>
              <a:p>
                <a:r>
                  <a:rPr lang="zh-CN" altLang="en-US" b="0" i="0" dirty="0">
                    <a:solidFill>
                      <a:srgbClr val="07133E"/>
                    </a:solidFill>
                    <a:effectLst/>
                    <a:latin typeface="-apple-system"/>
                  </a:rPr>
                  <a:t>                            潜在维度</a:t>
                </a:r>
                <a14:m>
                  <m:oMath xmlns:m="http://schemas.openxmlformats.org/officeDocument/2006/math">
                    <m:r>
                      <a:rPr lang="en-US" altLang="zh-CN" b="0" i="1" smtClean="0">
                        <a:solidFill>
                          <a:srgbClr val="07133E"/>
                        </a:solidFill>
                        <a:effectLst/>
                        <a:latin typeface="Cambria Math" panose="02040503050406030204" pitchFamily="18" charset="0"/>
                      </a:rPr>
                      <m:t>𝐿𝐷</m:t>
                    </m:r>
                  </m:oMath>
                </a14:m>
                <a:r>
                  <a:rPr lang="zh-CN" altLang="en-US" b="0" i="0" dirty="0">
                    <a:solidFill>
                      <a:srgbClr val="07133E"/>
                    </a:solidFill>
                    <a:effectLst/>
                    <a:latin typeface="-apple-system"/>
                  </a:rPr>
                  <a:t>远大于系统的内在维度</a:t>
                </a:r>
                <a14:m>
                  <m:oMath xmlns:m="http://schemas.openxmlformats.org/officeDocument/2006/math">
                    <m:r>
                      <a:rPr lang="en-US" altLang="zh-CN" b="0" i="1" smtClean="0">
                        <a:solidFill>
                          <a:srgbClr val="07133E"/>
                        </a:solidFill>
                        <a:effectLst/>
                        <a:latin typeface="Cambria Math" panose="02040503050406030204" pitchFamily="18" charset="0"/>
                      </a:rPr>
                      <m:t>𝐼𝐷</m:t>
                    </m:r>
                  </m:oMath>
                </a14:m>
                <a:r>
                  <a:rPr lang="zh-CN" altLang="en-US" b="0" i="0" dirty="0">
                    <a:solidFill>
                      <a:srgbClr val="07133E"/>
                    </a:solidFill>
                    <a:effectLst/>
                    <a:latin typeface="-apple-system"/>
                  </a:rPr>
                  <a:t>，而</a:t>
                </a:r>
                <a14:m>
                  <m:oMath xmlns:m="http://schemas.openxmlformats.org/officeDocument/2006/math">
                    <m:sSub>
                      <m:sSubPr>
                        <m:ctrlPr>
                          <a:rPr lang="en-US" altLang="zh-CN" b="0" i="1" smtClean="0">
                            <a:solidFill>
                              <a:srgbClr val="07133E"/>
                            </a:solidFill>
                            <a:effectLst/>
                            <a:latin typeface="Cambria Math" panose="02040503050406030204" pitchFamily="18" charset="0"/>
                          </a:rPr>
                        </m:ctrlPr>
                      </m:sSubPr>
                      <m:e>
                        <m:r>
                          <a:rPr lang="en-US" altLang="zh-CN" b="0" i="1" smtClean="0">
                            <a:solidFill>
                              <a:srgbClr val="07133E"/>
                            </a:solidFill>
                            <a:effectLst/>
                            <a:latin typeface="Cambria Math" panose="02040503050406030204" pitchFamily="18" charset="0"/>
                          </a:rPr>
                          <m:t>𝑔</m:t>
                        </m:r>
                      </m:e>
                      <m:sub>
                        <m:r>
                          <a:rPr lang="en-US" altLang="zh-CN" b="0" i="1" smtClean="0">
                            <a:solidFill>
                              <a:srgbClr val="07133E"/>
                            </a:solidFill>
                            <a:effectLst/>
                            <a:latin typeface="Cambria Math" panose="02040503050406030204" pitchFamily="18" charset="0"/>
                          </a:rPr>
                          <m:t>𝐸</m:t>
                        </m:r>
                      </m:sub>
                    </m:sSub>
                    <m:r>
                      <a:rPr lang="en-US" altLang="zh-CN" b="0" i="1" smtClean="0">
                        <a:solidFill>
                          <a:srgbClr val="07133E"/>
                        </a:solidFill>
                        <a:effectLst/>
                        <a:latin typeface="Cambria Math" panose="02040503050406030204" pitchFamily="18" charset="0"/>
                      </a:rPr>
                      <m:t>(</m:t>
                    </m:r>
                    <m:r>
                      <a:rPr lang="en-US" altLang="zh-CN" b="0" i="1" smtClean="0">
                        <a:solidFill>
                          <a:srgbClr val="07133E"/>
                        </a:solidFill>
                        <a:effectLst/>
                        <a:latin typeface="Cambria Math" panose="02040503050406030204" pitchFamily="18" charset="0"/>
                      </a:rPr>
                      <m:t>𝑍</m:t>
                    </m:r>
                    <m:r>
                      <a:rPr lang="en-US" altLang="zh-CN" b="0" i="1" smtClean="0">
                        <a:solidFill>
                          <a:srgbClr val="07133E"/>
                        </a:solidFill>
                        <a:effectLst/>
                        <a:latin typeface="Cambria Math" panose="02040503050406030204" pitchFamily="18" charset="0"/>
                      </a:rPr>
                      <m:t>)</m:t>
                    </m:r>
                    <m:r>
                      <a:rPr lang="zh-CN" altLang="en-US" i="1">
                        <a:solidFill>
                          <a:srgbClr val="07133E"/>
                        </a:solidFill>
                        <a:latin typeface="Cambria Math" panose="02040503050406030204" pitchFamily="18" charset="0"/>
                      </a:rPr>
                      <m:t>的</m:t>
                    </m:r>
                  </m:oMath>
                </a14:m>
                <a:r>
                  <a:rPr lang="zh-CN" altLang="en-US" dirty="0"/>
                  <a:t>维度有可能比</a:t>
                </a:r>
                <a14:m>
                  <m:oMath xmlns:m="http://schemas.openxmlformats.org/officeDocument/2006/math">
                    <m:r>
                      <a:rPr lang="en-US" altLang="zh-CN" b="0" i="1" smtClean="0">
                        <a:latin typeface="Cambria Math" panose="02040503050406030204" pitchFamily="18" charset="0"/>
                      </a:rPr>
                      <m:t>𝐼𝐷</m:t>
                    </m:r>
                  </m:oMath>
                </a14:m>
                <a:r>
                  <a:rPr lang="zh-CN" altLang="en-US" dirty="0"/>
                  <a:t>大</a:t>
                </a:r>
                <a:endParaRPr lang="en-US" altLang="zh-CN" dirty="0"/>
              </a:p>
              <a:p>
                <a:pPr marL="0" indent="0">
                  <a:buNone/>
                </a:pPr>
                <a:r>
                  <a:rPr lang="en-US" altLang="zh-CN" dirty="0"/>
                  <a:t>                            latent embedding space</a:t>
                </a:r>
                <a:r>
                  <a:rPr lang="zh-CN" altLang="en-US" dirty="0"/>
                  <a:t>的维度远大于系统的内在维度</a:t>
                </a:r>
                <a14:m>
                  <m:oMath xmlns:m="http://schemas.openxmlformats.org/officeDocument/2006/math">
                    <m:r>
                      <a:rPr lang="en-US" altLang="zh-CN" b="0" i="1" smtClean="0">
                        <a:latin typeface="Cambria Math" panose="02040503050406030204" pitchFamily="18" charset="0"/>
                      </a:rPr>
                      <m:t>𝐼𝐷</m:t>
                    </m:r>
                  </m:oMath>
                </a14:m>
                <a:r>
                  <a:rPr lang="zh-CN" altLang="en-US" dirty="0"/>
                  <a:t>时可能导致不稳定性问题</a:t>
                </a:r>
                <a:endParaRPr lang="en-US" altLang="zh-CN" dirty="0"/>
              </a:p>
              <a:p>
                <a:pPr marL="0" indent="0">
                  <a:buNone/>
                </a:pPr>
                <a:r>
                  <a:rPr lang="en-US" altLang="zh-CN" dirty="0"/>
                  <a:t>                           </a:t>
                </a:r>
                <a:r>
                  <a:rPr lang="zh-CN" altLang="en-US" dirty="0"/>
                  <a:t>将</a:t>
                </a:r>
                <a:r>
                  <a:rPr lang="en-US" altLang="zh-CN" dirty="0"/>
                  <a:t>latent embedding space</a:t>
                </a:r>
                <a:r>
                  <a:rPr lang="zh-CN" altLang="en-US" dirty="0"/>
                  <a:t>的维度调整至</a:t>
                </a:r>
                <a14:m>
                  <m:oMath xmlns:m="http://schemas.openxmlformats.org/officeDocument/2006/math">
                    <m:r>
                      <a:rPr lang="en-US" altLang="zh-CN" b="0" i="1" smtClean="0">
                        <a:latin typeface="Cambria Math" panose="02040503050406030204" pitchFamily="18" charset="0"/>
                      </a:rPr>
                      <m:t>𝐼𝐷</m:t>
                    </m:r>
                  </m:oMath>
                </a14:m>
                <a:r>
                  <a:rPr lang="zh-CN" altLang="en-US" dirty="0"/>
                  <a:t>维度来避免这种不稳定性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03" r="-56"/>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331430" y="956984"/>
            <a:ext cx="7910256" cy="444064"/>
          </a:xfrm>
          <a:prstGeom prst="rect">
            <a:avLst/>
          </a:prstGeom>
        </p:spPr>
      </p:pic>
      <p:pic>
        <p:nvPicPr>
          <p:cNvPr id="7" name="图片 6"/>
          <p:cNvPicPr>
            <a:picLocks noChangeAspect="1"/>
          </p:cNvPicPr>
          <p:nvPr/>
        </p:nvPicPr>
        <p:blipFill>
          <a:blip r:embed="rId4"/>
          <a:stretch>
            <a:fillRect/>
          </a:stretch>
        </p:blipFill>
        <p:spPr>
          <a:xfrm>
            <a:off x="4128603" y="1868800"/>
            <a:ext cx="1076333" cy="261939"/>
          </a:xfrm>
          <a:prstGeom prst="rect">
            <a:avLst/>
          </a:prstGeom>
        </p:spPr>
      </p:pic>
      <p:pic>
        <p:nvPicPr>
          <p:cNvPr id="9" name="图片 8"/>
          <p:cNvPicPr>
            <a:picLocks noChangeAspect="1"/>
          </p:cNvPicPr>
          <p:nvPr/>
        </p:nvPicPr>
        <p:blipFill>
          <a:blip r:embed="rId5"/>
          <a:stretch>
            <a:fillRect/>
          </a:stretch>
        </p:blipFill>
        <p:spPr>
          <a:xfrm>
            <a:off x="7512898" y="1852351"/>
            <a:ext cx="1638312" cy="247652"/>
          </a:xfrm>
          <a:prstGeom prst="rect">
            <a:avLst/>
          </a:prstGeom>
        </p:spPr>
      </p:pic>
      <p:pic>
        <p:nvPicPr>
          <p:cNvPr id="10" name="图片 9"/>
          <p:cNvPicPr>
            <a:picLocks noChangeAspect="1"/>
          </p:cNvPicPr>
          <p:nvPr/>
        </p:nvPicPr>
        <p:blipFill>
          <a:blip r:embed="rId6"/>
          <a:stretch>
            <a:fillRect/>
          </a:stretch>
        </p:blipFill>
        <p:spPr>
          <a:xfrm>
            <a:off x="3150509" y="3349475"/>
            <a:ext cx="1613630" cy="435212"/>
          </a:xfrm>
          <a:prstGeom prst="rect">
            <a:avLst/>
          </a:prstGeom>
        </p:spPr>
      </p:pic>
      <p:pic>
        <p:nvPicPr>
          <p:cNvPr id="6" name="图片 5">
            <a:extLst>
              <a:ext uri="{FF2B5EF4-FFF2-40B4-BE49-F238E27FC236}">
                <a16:creationId xmlns:a16="http://schemas.microsoft.com/office/drawing/2014/main" id="{203403E9-0968-2E0E-EEB3-1BD45955A2E1}"/>
              </a:ext>
            </a:extLst>
          </p:cNvPr>
          <p:cNvPicPr>
            <a:picLocks noChangeAspect="1"/>
          </p:cNvPicPr>
          <p:nvPr/>
        </p:nvPicPr>
        <p:blipFill>
          <a:blip r:embed="rId7"/>
          <a:stretch>
            <a:fillRect/>
          </a:stretch>
        </p:blipFill>
        <p:spPr>
          <a:xfrm>
            <a:off x="5457280" y="2130739"/>
            <a:ext cx="1193538" cy="3425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132D5-76D7-F4E0-839E-5E5093F59E27}"/>
              </a:ext>
            </a:extLst>
          </p:cNvPr>
          <p:cNvSpPr>
            <a:spLocks noGrp="1"/>
          </p:cNvSpPr>
          <p:nvPr>
            <p:ph type="ctrTitle"/>
          </p:nvPr>
        </p:nvSpPr>
        <p:spPr/>
        <p:txBody>
          <a:bodyPr>
            <a:normAutofit/>
          </a:bodyPr>
          <a:lstStyle/>
          <a:p>
            <a:r>
              <a:rPr lang="en-US" altLang="zh-CN" sz="3200" dirty="0"/>
              <a:t>THE INTRINSIC DIMENSION OF IMAGES</a:t>
            </a:r>
            <a:br>
              <a:rPr lang="en-US" altLang="zh-CN" sz="3200" dirty="0"/>
            </a:br>
            <a:r>
              <a:rPr lang="en-US" altLang="zh-CN" sz="3200" dirty="0"/>
              <a:t>AND ITS IMPACT ON LEARNING</a:t>
            </a:r>
            <a:endParaRPr lang="zh-CN" altLang="en-US" sz="3200" dirty="0"/>
          </a:p>
        </p:txBody>
      </p:sp>
      <p:sp>
        <p:nvSpPr>
          <p:cNvPr id="5" name="副标题 4">
            <a:extLst>
              <a:ext uri="{FF2B5EF4-FFF2-40B4-BE49-F238E27FC236}">
                <a16:creationId xmlns:a16="http://schemas.microsoft.com/office/drawing/2014/main" id="{89A4A255-81A9-CEAC-D66E-9B47FA4D33F1}"/>
              </a:ext>
            </a:extLst>
          </p:cNvPr>
          <p:cNvSpPr>
            <a:spLocks noGrp="1"/>
          </p:cNvSpPr>
          <p:nvPr>
            <p:ph type="subTitle" idx="1"/>
          </p:nvPr>
        </p:nvSpPr>
        <p:spPr/>
        <p:txBody>
          <a:bodyPr>
            <a:normAutofit fontScale="92500"/>
          </a:bodyPr>
          <a:lstStyle/>
          <a:p>
            <a:pPr marL="457200" indent="-457200" algn="l">
              <a:buFont typeface="Wingdings" panose="05000000000000000000" pitchFamily="2" charset="2"/>
              <a:buChar char="p"/>
            </a:pPr>
            <a:r>
              <a:rPr lang="en-US" altLang="zh-CN" dirty="0"/>
              <a:t>Chapter 1 MLE Algorithm &amp; Comparisons </a:t>
            </a:r>
          </a:p>
          <a:p>
            <a:pPr marL="457200" indent="-457200" algn="l">
              <a:buFont typeface="Wingdings" panose="05000000000000000000" pitchFamily="2" charset="2"/>
              <a:buChar char="p"/>
            </a:pPr>
            <a:r>
              <a:rPr lang="en-US" altLang="zh-CN" dirty="0"/>
              <a:t>Chapter 2 Validating dimension estimation with synthetic data</a:t>
            </a:r>
          </a:p>
          <a:p>
            <a:pPr marL="457200" indent="-457200" algn="l">
              <a:buFont typeface="Wingdings" panose="05000000000000000000" pitchFamily="2" charset="2"/>
              <a:buChar char="p"/>
            </a:pPr>
            <a:r>
              <a:rPr lang="en-US" altLang="zh-CN" dirty="0"/>
              <a:t>Chapter 3 Intrinsic dimension of popular dataset</a:t>
            </a:r>
          </a:p>
          <a:p>
            <a:endParaRPr lang="zh-CN" altLang="en-US" dirty="0"/>
          </a:p>
        </p:txBody>
      </p:sp>
    </p:spTree>
    <p:extLst>
      <p:ext uri="{BB962C8B-B14F-4D97-AF65-F5344CB8AC3E}">
        <p14:creationId xmlns:p14="http://schemas.microsoft.com/office/powerpoint/2010/main" val="3591630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BF32EB-CEF2-AE0F-56BB-B658B6DC30AF}"/>
              </a:ext>
            </a:extLst>
          </p:cNvPr>
          <p:cNvSpPr>
            <a:spLocks noGrp="1"/>
          </p:cNvSpPr>
          <p:nvPr>
            <p:ph type="ctrTitle"/>
          </p:nvPr>
        </p:nvSpPr>
        <p:spPr/>
        <p:txBody>
          <a:bodyPr/>
          <a:lstStyle/>
          <a:p>
            <a:r>
              <a:rPr lang="en-US" altLang="zh-CN" dirty="0"/>
              <a:t>Chapter 1  Framework </a:t>
            </a:r>
            <a:endParaRPr lang="zh-CN" altLang="en-US" dirty="0"/>
          </a:p>
        </p:txBody>
      </p:sp>
      <p:sp>
        <p:nvSpPr>
          <p:cNvPr id="5" name="副标题 4">
            <a:extLst>
              <a:ext uri="{FF2B5EF4-FFF2-40B4-BE49-F238E27FC236}">
                <a16:creationId xmlns:a16="http://schemas.microsoft.com/office/drawing/2014/main" id="{9D85EA85-064B-5592-1486-C9CB2D6116BD}"/>
              </a:ext>
            </a:extLst>
          </p:cNvPr>
          <p:cNvSpPr>
            <a:spLocks noGrp="1"/>
          </p:cNvSpPr>
          <p:nvPr>
            <p:ph type="subTitle" idx="1"/>
          </p:nvPr>
        </p:nvSpPr>
        <p:spPr/>
        <p:txBody>
          <a:bodyPr/>
          <a:lstStyle/>
          <a:p>
            <a:pPr marL="457200" indent="-457200" algn="l">
              <a:buFont typeface="Arial" panose="020B0604020202020204" pitchFamily="34" charset="0"/>
              <a:buChar char="•"/>
            </a:pPr>
            <a:r>
              <a:rPr lang="en-US" altLang="zh-CN" dirty="0"/>
              <a:t>Introduction</a:t>
            </a:r>
          </a:p>
          <a:p>
            <a:pPr marL="457200" indent="-457200" algn="l">
              <a:buFont typeface="Arial" panose="020B0604020202020204" pitchFamily="34" charset="0"/>
              <a:buChar char="•"/>
            </a:pPr>
            <a:r>
              <a:rPr lang="en-US" altLang="zh-CN" dirty="0"/>
              <a:t>Research Framework</a:t>
            </a:r>
            <a:endParaRPr lang="zh-CN" altLang="en-US" dirty="0"/>
          </a:p>
        </p:txBody>
      </p:sp>
    </p:spTree>
    <p:extLst>
      <p:ext uri="{BB962C8B-B14F-4D97-AF65-F5344CB8AC3E}">
        <p14:creationId xmlns:p14="http://schemas.microsoft.com/office/powerpoint/2010/main" val="2823675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EC492-26BC-4D6D-F57B-C06E7CF24F7E}"/>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70B2A2E6-F56B-99B0-4EDE-E124D7E000AF}"/>
              </a:ext>
            </a:extLst>
          </p:cNvPr>
          <p:cNvSpPr>
            <a:spLocks noGrp="1"/>
          </p:cNvSpPr>
          <p:nvPr>
            <p:ph idx="1"/>
          </p:nvPr>
        </p:nvSpPr>
        <p:spPr>
          <a:xfrm>
            <a:off x="449947" y="956984"/>
            <a:ext cx="10903992" cy="6007408"/>
          </a:xfrm>
        </p:spPr>
        <p:txBody>
          <a:bodyPr/>
          <a:lstStyle/>
          <a:p>
            <a:r>
              <a:rPr lang="en-US" altLang="zh-CN" dirty="0"/>
              <a:t>It is widely believed that natural image data exhibits low-dimensional structure despite the high dimensionality of conventional pixel representations.</a:t>
            </a:r>
          </a:p>
          <a:p>
            <a:r>
              <a:rPr lang="en-US" altLang="zh-CN" dirty="0"/>
              <a:t>Networks learn complex decision boundaries from small amounts of image data (often just a few hundred or thousand samples per class). At the same time, generative adversarial networks (GANs) are able to learn image “mani-folds” from merely a few thousand samples. The seemingly low number of samples needed to learn these manifolds strongly suggests that image datasets have extremely low-dimensional structure.</a:t>
            </a:r>
          </a:p>
          <a:p>
            <a:r>
              <a:rPr lang="zh-CN" altLang="en-US" dirty="0"/>
              <a:t>网络从少量的图像数据（通常只是每个类的几百万或几千个样本）中学习复杂的决策边界。生成式对抗网络（</a:t>
            </a:r>
            <a:r>
              <a:rPr lang="en-US" altLang="zh-CN" dirty="0"/>
              <a:t>GANs</a:t>
            </a:r>
            <a:r>
              <a:rPr lang="zh-CN" altLang="en-US" dirty="0"/>
              <a:t>）也能够从几千个样本中学习图像的“流形”。图像数据集具有极低维结构。</a:t>
            </a:r>
          </a:p>
          <a:p>
            <a:pPr marL="0" indent="0">
              <a:buNone/>
            </a:pPr>
            <a:endParaRPr lang="en-US" altLang="zh-CN" dirty="0"/>
          </a:p>
          <a:p>
            <a:r>
              <a:rPr lang="en-US" altLang="zh-CN" b="1" dirty="0"/>
              <a:t>Core idea: How to estimate the intrinsic dimension?</a:t>
            </a:r>
          </a:p>
          <a:p>
            <a:r>
              <a:rPr lang="en-US" altLang="zh-CN" dirty="0"/>
              <a:t>Using the MLE estimates (</a:t>
            </a:r>
            <a:r>
              <a:rPr lang="en-US" altLang="zh-CN" dirty="0" err="1"/>
              <a:t>Levina</a:t>
            </a:r>
            <a:r>
              <a:rPr lang="en-US" altLang="zh-CN" dirty="0"/>
              <a:t>-Bickel’s algorithm)</a:t>
            </a:r>
          </a:p>
          <a:p>
            <a:endParaRPr lang="en-US" altLang="zh-CN" b="1" dirty="0"/>
          </a:p>
          <a:p>
            <a:r>
              <a:rPr lang="zh-CN" altLang="en-US" b="1" dirty="0"/>
              <a:t>内在维度（</a:t>
            </a:r>
            <a:r>
              <a:rPr lang="en-US" altLang="zh-CN" b="1" dirty="0"/>
              <a:t>Intrinsic Dimensionality</a:t>
            </a:r>
            <a:r>
              <a:rPr lang="zh-CN" altLang="en-US" b="1" dirty="0"/>
              <a:t>） </a:t>
            </a:r>
            <a:r>
              <a:rPr lang="en-US" altLang="zh-CN" b="1" dirty="0"/>
              <a:t>VS </a:t>
            </a:r>
            <a:r>
              <a:rPr lang="zh-CN" altLang="en-US" b="1" dirty="0"/>
              <a:t>外在维度（</a:t>
            </a:r>
            <a:r>
              <a:rPr lang="en-US" altLang="zh-CN" b="1" dirty="0"/>
              <a:t>Extrinsic Dimensionality</a:t>
            </a:r>
            <a:r>
              <a:rPr lang="zh-CN" altLang="en-US" b="1" dirty="0"/>
              <a:t>）？</a:t>
            </a:r>
            <a:endParaRPr lang="en-US" altLang="zh-CN" b="1" dirty="0"/>
          </a:p>
          <a:p>
            <a:endParaRPr lang="en-US" altLang="zh-CN" dirty="0"/>
          </a:p>
        </p:txBody>
      </p:sp>
    </p:spTree>
    <p:extLst>
      <p:ext uri="{BB962C8B-B14F-4D97-AF65-F5344CB8AC3E}">
        <p14:creationId xmlns:p14="http://schemas.microsoft.com/office/powerpoint/2010/main" val="340144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CB7AF-A610-AA67-5E57-0209A7E7325C}"/>
              </a:ext>
            </a:extLst>
          </p:cNvPr>
          <p:cNvSpPr>
            <a:spLocks noGrp="1"/>
          </p:cNvSpPr>
          <p:nvPr>
            <p:ph type="title"/>
          </p:nvPr>
        </p:nvSpPr>
        <p:spPr/>
        <p:txBody>
          <a:bodyPr/>
          <a:lstStyle/>
          <a:p>
            <a:r>
              <a:rPr lang="en-US" altLang="zh-CN" dirty="0"/>
              <a:t>Research Hypothesis</a:t>
            </a:r>
            <a:endParaRPr lang="zh-CN" altLang="en-US" dirty="0"/>
          </a:p>
        </p:txBody>
      </p:sp>
      <p:sp>
        <p:nvSpPr>
          <p:cNvPr id="3" name="内容占位符 2">
            <a:extLst>
              <a:ext uri="{FF2B5EF4-FFF2-40B4-BE49-F238E27FC236}">
                <a16:creationId xmlns:a16="http://schemas.microsoft.com/office/drawing/2014/main" id="{AC19C6CC-8B75-B655-9A6E-CAECC43C48E6}"/>
              </a:ext>
            </a:extLst>
          </p:cNvPr>
          <p:cNvSpPr>
            <a:spLocks noGrp="1"/>
          </p:cNvSpPr>
          <p:nvPr>
            <p:ph idx="1"/>
          </p:nvPr>
        </p:nvSpPr>
        <p:spPr/>
        <p:txBody>
          <a:bodyPr/>
          <a:lstStyle/>
          <a:p>
            <a:r>
              <a:rPr lang="en-US" altLang="zh-CN" dirty="0"/>
              <a:t>Two Observations:</a:t>
            </a:r>
          </a:p>
          <a:p>
            <a:pPr lvl="1"/>
            <a:r>
              <a:rPr lang="en-US" altLang="zh-CN" dirty="0"/>
              <a:t> First, natural images are locally connected, with each image </a:t>
            </a:r>
            <a:r>
              <a:rPr lang="en-US" altLang="zh-CN" b="1" dirty="0"/>
              <a:t>surrounded by other highly similar images</a:t>
            </a:r>
            <a:r>
              <a:rPr lang="en-US" altLang="zh-CN" dirty="0"/>
              <a:t> reachable through </a:t>
            </a:r>
            <a:r>
              <a:rPr lang="en-US" altLang="zh-CN" b="1" dirty="0"/>
              <a:t>image transformations </a:t>
            </a:r>
            <a:r>
              <a:rPr lang="en-US" altLang="zh-CN" dirty="0"/>
              <a:t>(e.g., contrast, brightness). </a:t>
            </a:r>
          </a:p>
          <a:p>
            <a:pPr lvl="1"/>
            <a:r>
              <a:rPr lang="en-US" altLang="zh-CN" dirty="0"/>
              <a:t>Second, natural images seem to lie on a low-dimensional structure, as the </a:t>
            </a:r>
            <a:r>
              <a:rPr lang="en-US" altLang="zh-CN" b="1" dirty="0"/>
              <a:t>probability distribution of images is highly concentrated;</a:t>
            </a:r>
            <a:r>
              <a:rPr lang="en-US" altLang="zh-CN" dirty="0"/>
              <a:t> uniformly sampled pixels can hardly assemble a meaningful image.</a:t>
            </a:r>
          </a:p>
          <a:p>
            <a:endParaRPr lang="en-US" altLang="zh-CN" dirty="0"/>
          </a:p>
          <a:p>
            <a:endParaRPr lang="en-US" altLang="zh-CN" dirty="0"/>
          </a:p>
          <a:p>
            <a:r>
              <a:rPr lang="en-US" altLang="zh-CN" dirty="0"/>
              <a:t>One Hypothesis:</a:t>
            </a:r>
          </a:p>
          <a:p>
            <a:pPr lvl="1"/>
            <a:r>
              <a:rPr lang="en-US" altLang="zh-CN" dirty="0"/>
              <a:t>Natural images lie on or near a low-dimensional manifold.</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15571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9EDD5D2-4786-A0DC-6F7F-C767DD240E7B}"/>
              </a:ext>
            </a:extLst>
          </p:cNvPr>
          <p:cNvSpPr>
            <a:spLocks noGrp="1"/>
          </p:cNvSpPr>
          <p:nvPr>
            <p:ph type="ctrTitle"/>
          </p:nvPr>
        </p:nvSpPr>
        <p:spPr/>
        <p:txBody>
          <a:bodyPr/>
          <a:lstStyle/>
          <a:p>
            <a:r>
              <a:rPr lang="en-US" altLang="zh-CN" dirty="0"/>
              <a:t>Chapter 1 MLE Algorithm &amp; Comparisons </a:t>
            </a:r>
            <a:endParaRPr lang="zh-CN" altLang="en-US" dirty="0"/>
          </a:p>
        </p:txBody>
      </p:sp>
      <p:sp>
        <p:nvSpPr>
          <p:cNvPr id="5" name="副标题 4">
            <a:extLst>
              <a:ext uri="{FF2B5EF4-FFF2-40B4-BE49-F238E27FC236}">
                <a16:creationId xmlns:a16="http://schemas.microsoft.com/office/drawing/2014/main" id="{EA883FFD-EE25-FBB1-50B8-0021D501A579}"/>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812021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E0E39-20D4-AF7B-D9AC-82943B390C1F}"/>
              </a:ext>
            </a:extLst>
          </p:cNvPr>
          <p:cNvSpPr>
            <a:spLocks noGrp="1"/>
          </p:cNvSpPr>
          <p:nvPr>
            <p:ph type="title"/>
          </p:nvPr>
        </p:nvSpPr>
        <p:spPr/>
        <p:txBody>
          <a:bodyPr/>
          <a:lstStyle/>
          <a:p>
            <a:r>
              <a:rPr lang="en-US" altLang="zh-CN" dirty="0"/>
              <a:t>MLE Algorithm(</a:t>
            </a:r>
            <a:r>
              <a:rPr lang="en-US" altLang="zh-CN" dirty="0" err="1"/>
              <a:t>Levina</a:t>
            </a:r>
            <a:r>
              <a:rPr lang="en-US" altLang="zh-CN" dirty="0"/>
              <a:t>-Bickel’s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16D916-AE7E-265F-0181-04AA14542B39}"/>
                  </a:ext>
                </a:extLst>
              </p:cNvPr>
              <p:cNvSpPr>
                <a:spLocks noGrp="1"/>
              </p:cNvSpPr>
              <p:nvPr>
                <p:ph idx="1"/>
              </p:nvPr>
            </p:nvSpPr>
            <p:spPr>
              <a:xfrm>
                <a:off x="473241" y="1020302"/>
                <a:ext cx="10903992" cy="5901017"/>
              </a:xfrm>
            </p:spPr>
            <p:txBody>
              <a:bodyPr>
                <a:normAutofit/>
              </a:bodyPr>
              <a:lstStyle/>
              <a:p>
                <a:r>
                  <a:rPr lang="en-US" altLang="zh-CN" dirty="0"/>
                  <a:t>Set of sample points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𝑁</m:t>
                        </m:r>
                      </m:sup>
                    </m:sSup>
                  </m:oMath>
                </a14:m>
                <a:endParaRPr lang="en-US" altLang="zh-CN" dirty="0"/>
              </a:p>
              <a:p>
                <a:r>
                  <a:rPr lang="en-US" altLang="zh-CN" dirty="0"/>
                  <a:t>Assume that </a:t>
                </a:r>
                <a14:m>
                  <m:oMath xmlns:m="http://schemas.openxmlformats.org/officeDocument/2006/math">
                    <m:r>
                      <a:rPr lang="en-US" altLang="zh-CN" b="0" i="1" smtClean="0">
                        <a:latin typeface="Cambria Math" panose="02040503050406030204" pitchFamily="18" charset="0"/>
                      </a:rPr>
                      <m:t>𝑃</m:t>
                    </m:r>
                  </m:oMath>
                </a14:m>
                <a:r>
                  <a:rPr lang="zh-CN" altLang="en-US" dirty="0"/>
                  <a:t> </a:t>
                </a:r>
                <a:r>
                  <a:rPr lang="en-US" altLang="zh-CN" dirty="0"/>
                  <a:t>lies on or near a low-dimensional manifold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𝑁</m:t>
                        </m:r>
                      </m:sup>
                    </m:sSup>
                  </m:oMath>
                </a14:m>
                <a:r>
                  <a:rPr lang="zh-CN" altLang="en-US" dirty="0"/>
                  <a:t> </a:t>
                </a:r>
                <a:r>
                  <a:rPr lang="en-US" altLang="zh-CN" dirty="0"/>
                  <a:t>of intrinsic dimension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dim</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oMath>
                </a14:m>
                <a:r>
                  <a:rPr lang="en-US" altLang="zh-CN" dirty="0"/>
                  <a:t>.</a:t>
                </a:r>
              </a:p>
              <a:p>
                <a:r>
                  <a:rPr lang="en-US" altLang="zh-CN" b="1" i="1" dirty="0"/>
                  <a:t>Step 1: </a:t>
                </a:r>
                <a:r>
                  <a:rPr lang="en-US" altLang="zh-CN" dirty="0"/>
                  <a:t>An estimate of the ID at a given point </a:t>
                </a:r>
                <a14:m>
                  <m:oMath xmlns:m="http://schemas.openxmlformats.org/officeDocument/2006/math">
                    <m:r>
                      <a:rPr lang="en-US" altLang="zh-CN" b="0" i="1" smtClean="0">
                        <a:latin typeface="Cambria Math" panose="02040503050406030204" pitchFamily="18" charset="0"/>
                      </a:rPr>
                      <m:t>𝑥</m:t>
                    </m:r>
                  </m:oMath>
                </a14:m>
                <a:r>
                  <a:rPr lang="en-US" altLang="zh-CN" dirty="0"/>
                  <a:t>:</a:t>
                </a:r>
              </a:p>
              <a:p>
                <a:endParaRPr lang="en-US" altLang="zh-CN" dirty="0"/>
              </a:p>
              <a:p>
                <a:endParaRPr lang="en-US" altLang="zh-CN" dirty="0"/>
              </a:p>
              <a:p>
                <a:r>
                  <a:rPr lang="en-US" altLang="zh-CN" dirty="0"/>
                  <a:t>where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a:t> is the Euclidean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2</m:t>
                        </m:r>
                      </m:sub>
                    </m:sSub>
                  </m:oMath>
                </a14:m>
                <a:r>
                  <a:rPr lang="en-US" altLang="zh-CN" dirty="0"/>
                  <a:t>) distance from </a:t>
                </a:r>
                <a14:m>
                  <m:oMath xmlns:m="http://schemas.openxmlformats.org/officeDocument/2006/math">
                    <m:r>
                      <a:rPr lang="en-US" altLang="zh-CN" b="0" i="1" smtClean="0">
                        <a:latin typeface="Cambria Math" panose="02040503050406030204" pitchFamily="18" charset="0"/>
                      </a:rPr>
                      <m:t>𝑥</m:t>
                    </m:r>
                  </m:oMath>
                </a14:m>
                <a:r>
                  <a:rPr lang="en-US" altLang="zh-CN" dirty="0"/>
                  <a:t> to its </a:t>
                </a:r>
                <a14:m>
                  <m:oMath xmlns:m="http://schemas.openxmlformats.org/officeDocument/2006/math">
                    <m:r>
                      <a:rPr lang="en-US" altLang="zh-CN" b="0" i="1" smtClean="0">
                        <a:latin typeface="Cambria Math" panose="02040503050406030204" pitchFamily="18" charset="0"/>
                      </a:rPr>
                      <m:t>𝑗</m:t>
                    </m:r>
                  </m:oMath>
                </a14:m>
                <a:r>
                  <a:rPr lang="en-US" altLang="zh-CN" dirty="0"/>
                  <a:t>-</a:t>
                </a:r>
                <a:r>
                  <a:rPr lang="en-US" altLang="zh-CN" dirty="0" err="1"/>
                  <a:t>th</a:t>
                </a:r>
                <a:r>
                  <a:rPr lang="en-US" altLang="zh-CN" dirty="0"/>
                  <a:t> nearest neighbor</a:t>
                </a:r>
              </a:p>
              <a:p>
                <a:r>
                  <a:rPr lang="en-US" altLang="zh-CN" b="1" i="1" dirty="0"/>
                  <a:t>Step 2: </a:t>
                </a:r>
                <a:r>
                  <a:rPr lang="en-US" altLang="zh-CN" dirty="0"/>
                  <a:t>Average the local estimates at each point:</a:t>
                </a:r>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8616D916-AE7E-265F-0181-04AA14542B39}"/>
                  </a:ext>
                </a:extLst>
              </p:cNvPr>
              <p:cNvSpPr>
                <a:spLocks noGrp="1" noRot="1" noChangeAspect="1" noMove="1" noResize="1" noEditPoints="1" noAdjustHandles="1" noChangeArrowheads="1" noChangeShapeType="1" noTextEdit="1"/>
              </p:cNvSpPr>
              <p:nvPr>
                <p:ph idx="1"/>
              </p:nvPr>
            </p:nvSpPr>
            <p:spPr>
              <a:xfrm>
                <a:off x="473241" y="1020302"/>
                <a:ext cx="10903992" cy="5901017"/>
              </a:xfrm>
              <a:blipFill>
                <a:blip r:embed="rId3"/>
                <a:stretch>
                  <a:fillRect l="-503" t="-62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5818061-13CC-F997-224B-19F281D414C3}"/>
              </a:ext>
            </a:extLst>
          </p:cNvPr>
          <p:cNvPicPr>
            <a:picLocks noChangeAspect="1"/>
          </p:cNvPicPr>
          <p:nvPr/>
        </p:nvPicPr>
        <p:blipFill>
          <a:blip r:embed="rId4"/>
          <a:stretch>
            <a:fillRect/>
          </a:stretch>
        </p:blipFill>
        <p:spPr>
          <a:xfrm>
            <a:off x="4758194" y="2458479"/>
            <a:ext cx="3386162" cy="1019182"/>
          </a:xfrm>
          <a:prstGeom prst="rect">
            <a:avLst/>
          </a:prstGeom>
        </p:spPr>
      </p:pic>
      <p:pic>
        <p:nvPicPr>
          <p:cNvPr id="7" name="图片 6">
            <a:extLst>
              <a:ext uri="{FF2B5EF4-FFF2-40B4-BE49-F238E27FC236}">
                <a16:creationId xmlns:a16="http://schemas.microsoft.com/office/drawing/2014/main" id="{A38C853D-4B26-F19F-9A08-8F043427DAF2}"/>
              </a:ext>
            </a:extLst>
          </p:cNvPr>
          <p:cNvPicPr>
            <a:picLocks noChangeAspect="1"/>
          </p:cNvPicPr>
          <p:nvPr/>
        </p:nvPicPr>
        <p:blipFill>
          <a:blip r:embed="rId5"/>
          <a:stretch>
            <a:fillRect/>
          </a:stretch>
        </p:blipFill>
        <p:spPr>
          <a:xfrm>
            <a:off x="4758194" y="4255586"/>
            <a:ext cx="6310359" cy="985845"/>
          </a:xfrm>
          <a:prstGeom prst="rect">
            <a:avLst/>
          </a:prstGeom>
        </p:spPr>
      </p:pic>
      <p:pic>
        <p:nvPicPr>
          <p:cNvPr id="9" name="图片 8">
            <a:extLst>
              <a:ext uri="{FF2B5EF4-FFF2-40B4-BE49-F238E27FC236}">
                <a16:creationId xmlns:a16="http://schemas.microsoft.com/office/drawing/2014/main" id="{DA1D6FD5-D539-AF79-607F-97997A0EB316}"/>
              </a:ext>
            </a:extLst>
          </p:cNvPr>
          <p:cNvPicPr>
            <a:picLocks noChangeAspect="1"/>
          </p:cNvPicPr>
          <p:nvPr/>
        </p:nvPicPr>
        <p:blipFill>
          <a:blip r:embed="rId6"/>
          <a:stretch>
            <a:fillRect/>
          </a:stretch>
        </p:blipFill>
        <p:spPr>
          <a:xfrm>
            <a:off x="576439" y="4866716"/>
            <a:ext cx="4582222" cy="1923242"/>
          </a:xfrm>
          <a:prstGeom prst="rect">
            <a:avLst/>
          </a:prstGeom>
        </p:spPr>
      </p:pic>
      <p:sp>
        <p:nvSpPr>
          <p:cNvPr id="10" name="文本框 9">
            <a:extLst>
              <a:ext uri="{FF2B5EF4-FFF2-40B4-BE49-F238E27FC236}">
                <a16:creationId xmlns:a16="http://schemas.microsoft.com/office/drawing/2014/main" id="{BF718981-3B47-340E-B7E9-B2D9053BA7FE}"/>
              </a:ext>
            </a:extLst>
          </p:cNvPr>
          <p:cNvSpPr txBox="1"/>
          <p:nvPr/>
        </p:nvSpPr>
        <p:spPr>
          <a:xfrm>
            <a:off x="899314" y="4332599"/>
            <a:ext cx="35620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How to calculate the average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Harmonic Mean!</a:t>
            </a:r>
            <a:endParaRPr kumimoji="0" lang="zh-CN" altLang="en-US" sz="1800" b="0"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51300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4B05A-EF3B-6D88-0844-91F7EB1A4346}"/>
              </a:ext>
            </a:extLst>
          </p:cNvPr>
          <p:cNvSpPr>
            <a:spLocks noGrp="1"/>
          </p:cNvSpPr>
          <p:nvPr>
            <p:ph type="title"/>
          </p:nvPr>
        </p:nvSpPr>
        <p:spPr/>
        <p:txBody>
          <a:bodyPr/>
          <a:lstStyle/>
          <a:p>
            <a:r>
              <a:rPr lang="en-US" altLang="zh-CN" dirty="0"/>
              <a:t>MLE Algorithm(</a:t>
            </a:r>
            <a:r>
              <a:rPr lang="en-US" altLang="zh-CN" dirty="0" err="1"/>
              <a:t>Levina</a:t>
            </a:r>
            <a:r>
              <a:rPr lang="en-US" altLang="zh-CN" dirty="0"/>
              <a:t>-Bickel’s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7BBA75-9162-13AF-CBDC-6FC5CAE620CF}"/>
                  </a:ext>
                </a:extLst>
              </p:cNvPr>
              <p:cNvSpPr>
                <a:spLocks noGrp="1"/>
              </p:cNvSpPr>
              <p:nvPr>
                <p:ph idx="1"/>
              </p:nvPr>
            </p:nvSpPr>
            <p:spPr/>
            <p:txBody>
              <a:bodyPr>
                <a:normAutofit/>
              </a:bodyPr>
              <a:lstStyle/>
              <a:p>
                <a:r>
                  <a:rPr lang="en-US" altLang="zh-CN" sz="2400" b="1" dirty="0"/>
                  <a:t>Challenges:</a:t>
                </a:r>
              </a:p>
              <a:p>
                <a:pPr lvl="1"/>
                <a:r>
                  <a:rPr lang="en-US" altLang="zh-CN" sz="2400" b="1" dirty="0"/>
                  <a:t>How to choose a proper value of </a:t>
                </a:r>
                <a14:m>
                  <m:oMath xmlns:m="http://schemas.openxmlformats.org/officeDocument/2006/math">
                    <m:r>
                      <a:rPr lang="en-US" altLang="zh-CN" sz="2400" b="1" i="1" smtClean="0">
                        <a:latin typeface="Cambria Math" panose="02040503050406030204" pitchFamily="18" charset="0"/>
                      </a:rPr>
                      <m:t>𝒌</m:t>
                    </m:r>
                  </m:oMath>
                </a14:m>
                <a:r>
                  <a:rPr lang="en-US" altLang="zh-CN" sz="2400" b="1" dirty="0"/>
                  <a:t>?—— </a:t>
                </a:r>
                <a:r>
                  <a:rPr lang="en-US" altLang="zh-CN" sz="2400" dirty="0"/>
                  <a:t>the positive bias of the corrected estimator Equation increases as k increases, but the variance decreases.</a:t>
                </a:r>
              </a:p>
              <a:p>
                <a:pPr lvl="1"/>
                <a:endParaRPr lang="en-US" altLang="zh-CN" sz="2400" dirty="0"/>
              </a:p>
              <a:p>
                <a:pPr lvl="1"/>
                <a:r>
                  <a:rPr lang="en-US" altLang="zh-CN" sz="2400" b="1" dirty="0"/>
                  <a:t>Second, MLE assumes that data arises as a sequence of </a:t>
                </a:r>
                <a:r>
                  <a:rPr lang="en-US" altLang="zh-CN" sz="2400" b="1" dirty="0" err="1"/>
                  <a:t>i.i.d.</a:t>
                </a:r>
                <a:r>
                  <a:rPr lang="en-US" altLang="zh-CN" sz="2400" b="1" dirty="0"/>
                  <a:t> random variables which can be written as a continuous and sufficiently smooth function of a random variable with smooth density, which may or may not be true for natural image datasets.</a:t>
                </a:r>
              </a:p>
              <a:p>
                <a:endParaRPr lang="en-US" altLang="zh-CN" sz="2400" b="1" dirty="0"/>
              </a:p>
              <a:p>
                <a:endParaRPr lang="zh-CN" altLang="en-US" sz="2400" b="1" dirty="0"/>
              </a:p>
            </p:txBody>
          </p:sp>
        </mc:Choice>
        <mc:Fallback xmlns="">
          <p:sp>
            <p:nvSpPr>
              <p:cNvPr id="3" name="内容占位符 2">
                <a:extLst>
                  <a:ext uri="{FF2B5EF4-FFF2-40B4-BE49-F238E27FC236}">
                    <a16:creationId xmlns:a16="http://schemas.microsoft.com/office/drawing/2014/main" id="{6D7BBA75-9162-13AF-CBDC-6FC5CAE620CF}"/>
                  </a:ext>
                </a:extLst>
              </p:cNvPr>
              <p:cNvSpPr>
                <a:spLocks noGrp="1" noRot="1" noChangeAspect="1" noMove="1" noResize="1" noEditPoints="1" noAdjustHandles="1" noChangeArrowheads="1" noChangeShapeType="1" noTextEdit="1"/>
              </p:cNvSpPr>
              <p:nvPr>
                <p:ph idx="1"/>
              </p:nvPr>
            </p:nvSpPr>
            <p:spPr>
              <a:blipFill>
                <a:blip r:embed="rId3"/>
                <a:stretch>
                  <a:fillRect l="-783" t="-2103" r="-44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828B3F9-F052-5B04-D6AB-5407833EF719}"/>
              </a:ext>
            </a:extLst>
          </p:cNvPr>
          <p:cNvPicPr>
            <a:picLocks noChangeAspect="1"/>
          </p:cNvPicPr>
          <p:nvPr/>
        </p:nvPicPr>
        <p:blipFill>
          <a:blip r:embed="rId4"/>
          <a:stretch>
            <a:fillRect/>
          </a:stretch>
        </p:blipFill>
        <p:spPr>
          <a:xfrm>
            <a:off x="2499119" y="3753057"/>
            <a:ext cx="7327481" cy="3034478"/>
          </a:xfrm>
          <a:prstGeom prst="rect">
            <a:avLst/>
          </a:prstGeom>
        </p:spPr>
      </p:pic>
    </p:spTree>
    <p:extLst>
      <p:ext uri="{BB962C8B-B14F-4D97-AF65-F5344CB8AC3E}">
        <p14:creationId xmlns:p14="http://schemas.microsoft.com/office/powerpoint/2010/main" val="3141510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7783B-B3FD-F14F-D984-E39A650C98D3}"/>
              </a:ext>
            </a:extLst>
          </p:cNvPr>
          <p:cNvSpPr>
            <a:spLocks noGrp="1"/>
          </p:cNvSpPr>
          <p:nvPr>
            <p:ph type="title"/>
          </p:nvPr>
        </p:nvSpPr>
        <p:spPr>
          <a:xfrm>
            <a:off x="515072" y="199089"/>
            <a:ext cx="4784953" cy="635726"/>
          </a:xfrm>
        </p:spPr>
        <p:txBody>
          <a:bodyPr>
            <a:normAutofit fontScale="90000"/>
          </a:bodyPr>
          <a:lstStyle/>
          <a:p>
            <a:r>
              <a:rPr lang="en-US" altLang="zh-CN" dirty="0"/>
              <a:t>Comparison with other estimators</a:t>
            </a:r>
            <a:endParaRPr lang="zh-CN" altLang="en-US" dirty="0"/>
          </a:p>
        </p:txBody>
      </p:sp>
      <p:sp>
        <p:nvSpPr>
          <p:cNvPr id="3" name="内容占位符 2">
            <a:extLst>
              <a:ext uri="{FF2B5EF4-FFF2-40B4-BE49-F238E27FC236}">
                <a16:creationId xmlns:a16="http://schemas.microsoft.com/office/drawing/2014/main" id="{5FD7BA58-75B8-4426-B641-861E2BA26C4B}"/>
              </a:ext>
            </a:extLst>
          </p:cNvPr>
          <p:cNvSpPr>
            <a:spLocks noGrp="1"/>
          </p:cNvSpPr>
          <p:nvPr>
            <p:ph idx="1"/>
          </p:nvPr>
        </p:nvSpPr>
        <p:spPr>
          <a:xfrm>
            <a:off x="515072" y="1177694"/>
            <a:ext cx="11676928" cy="5220194"/>
          </a:xfrm>
        </p:spPr>
        <p:txBody>
          <a:bodyPr/>
          <a:lstStyle/>
          <a:p>
            <a:r>
              <a:rPr lang="en-US" altLang="zh-CN" b="1" dirty="0"/>
              <a:t>GeoMLE:</a:t>
            </a:r>
            <a:r>
              <a:rPr lang="en-US" altLang="zh-CN" dirty="0"/>
              <a:t> Polynomial regression of standard MLE based on distances to nearest neighbors in different sized neighborhoods.</a:t>
            </a:r>
          </a:p>
          <a:p>
            <a:r>
              <a:rPr lang="en-US" altLang="zh-CN" dirty="0"/>
              <a:t>What’s different?	</a:t>
            </a:r>
            <a:r>
              <a:rPr lang="zh-CN" altLang="en-US" dirty="0"/>
              <a:t>没有使用调和平均数！</a:t>
            </a:r>
            <a:endParaRPr lang="en-US" altLang="zh-CN" dirty="0"/>
          </a:p>
          <a:p>
            <a:r>
              <a:rPr lang="en-US" altLang="zh-CN" dirty="0"/>
              <a:t>we sample a total of 20 bootstrap subsets (M = 20) and use parameters as recommended.</a:t>
            </a:r>
          </a:p>
          <a:p>
            <a:endParaRPr lang="en-US" altLang="zh-CN" b="1" dirty="0"/>
          </a:p>
          <a:p>
            <a:r>
              <a:rPr lang="en-US" altLang="zh-CN" b="1" dirty="0" err="1"/>
              <a:t>TwoNN</a:t>
            </a:r>
            <a:r>
              <a:rPr lang="en-US" altLang="zh-CN" b="1" dirty="0"/>
              <a:t>-graph distance:  </a:t>
            </a:r>
            <a:r>
              <a:rPr lang="en-US" altLang="zh-CN" dirty="0" err="1"/>
              <a:t>TwoNN</a:t>
            </a:r>
            <a:r>
              <a:rPr lang="en-US" altLang="zh-CN" dirty="0"/>
              <a:t> is based on the ratio of the distances to </a:t>
            </a:r>
            <a:r>
              <a:rPr lang="en-US" altLang="zh-CN" b="1" dirty="0"/>
              <a:t>the first and second nearest</a:t>
            </a:r>
            <a:r>
              <a:rPr lang="en-US" altLang="zh-CN" dirty="0"/>
              <a:t> neighbors.</a:t>
            </a:r>
          </a:p>
          <a:p>
            <a:pPr marL="0" indent="0">
              <a:buNone/>
            </a:pPr>
            <a:endParaRPr lang="en-US" altLang="zh-CN" dirty="0"/>
          </a:p>
          <a:p>
            <a:r>
              <a:rPr lang="en-US" altLang="zh-CN" b="1" dirty="0"/>
              <a:t>Shortest-Path Estimate:  </a:t>
            </a:r>
            <a:r>
              <a:rPr lang="en-US" altLang="zh-CN" dirty="0"/>
              <a:t>we randomly sample a subset of samples (fixed to 10,000 for datasets with more than 10,000 samples) and </a:t>
            </a:r>
            <a:r>
              <a:rPr lang="en-US" altLang="zh-CN" b="1" dirty="0"/>
              <a:t>use shortest graph distances </a:t>
            </a:r>
            <a:r>
              <a:rPr lang="en-US" altLang="zh-CN" dirty="0"/>
              <a:t>to their k-nearest neighbors to estimate the IDs.</a:t>
            </a:r>
          </a:p>
          <a:p>
            <a:endParaRPr lang="en-US" altLang="zh-CN" dirty="0"/>
          </a:p>
          <a:p>
            <a:endParaRPr lang="zh-CN" altLang="en-US" dirty="0"/>
          </a:p>
        </p:txBody>
      </p:sp>
      <p:pic>
        <p:nvPicPr>
          <p:cNvPr id="7" name="图片 6">
            <a:extLst>
              <a:ext uri="{FF2B5EF4-FFF2-40B4-BE49-F238E27FC236}">
                <a16:creationId xmlns:a16="http://schemas.microsoft.com/office/drawing/2014/main" id="{FFEC5A69-5D66-A566-32B2-EC580052A82A}"/>
              </a:ext>
            </a:extLst>
          </p:cNvPr>
          <p:cNvPicPr>
            <a:picLocks noChangeAspect="1"/>
          </p:cNvPicPr>
          <p:nvPr/>
        </p:nvPicPr>
        <p:blipFill>
          <a:blip r:embed="rId3"/>
          <a:stretch>
            <a:fillRect/>
          </a:stretch>
        </p:blipFill>
        <p:spPr>
          <a:xfrm>
            <a:off x="2513203" y="5346928"/>
            <a:ext cx="1895489" cy="666755"/>
          </a:xfrm>
          <a:prstGeom prst="rect">
            <a:avLst/>
          </a:prstGeom>
        </p:spPr>
      </p:pic>
      <p:pic>
        <p:nvPicPr>
          <p:cNvPr id="9" name="图片 8">
            <a:extLst>
              <a:ext uri="{FF2B5EF4-FFF2-40B4-BE49-F238E27FC236}">
                <a16:creationId xmlns:a16="http://schemas.microsoft.com/office/drawing/2014/main" id="{D815ED92-6CD4-EEB1-5CAD-B48FC515292E}"/>
              </a:ext>
            </a:extLst>
          </p:cNvPr>
          <p:cNvPicPr>
            <a:picLocks noChangeAspect="1"/>
          </p:cNvPicPr>
          <p:nvPr/>
        </p:nvPicPr>
        <p:blipFill>
          <a:blip r:embed="rId4"/>
          <a:stretch>
            <a:fillRect/>
          </a:stretch>
        </p:blipFill>
        <p:spPr>
          <a:xfrm>
            <a:off x="5344890" y="5016729"/>
            <a:ext cx="4333907" cy="1724038"/>
          </a:xfrm>
          <a:prstGeom prst="rect">
            <a:avLst/>
          </a:prstGeom>
        </p:spPr>
      </p:pic>
    </p:spTree>
    <p:extLst>
      <p:ext uri="{BB962C8B-B14F-4D97-AF65-F5344CB8AC3E}">
        <p14:creationId xmlns:p14="http://schemas.microsoft.com/office/powerpoint/2010/main" val="1772872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92E48-0A14-FA22-526C-26C9C43B95CB}"/>
              </a:ext>
            </a:extLst>
          </p:cNvPr>
          <p:cNvSpPr>
            <a:spLocks noGrp="1"/>
          </p:cNvSpPr>
          <p:nvPr>
            <p:ph type="title"/>
          </p:nvPr>
        </p:nvSpPr>
        <p:spPr>
          <a:xfrm>
            <a:off x="515072" y="199089"/>
            <a:ext cx="4473275" cy="635726"/>
          </a:xfrm>
        </p:spPr>
        <p:txBody>
          <a:bodyPr>
            <a:normAutofit fontScale="90000"/>
          </a:bodyPr>
          <a:lstStyle/>
          <a:p>
            <a:r>
              <a:rPr lang="en-US" altLang="zh-CN" dirty="0"/>
              <a:t>Comparison with other estimators</a:t>
            </a:r>
            <a:endParaRPr lang="zh-CN" altLang="en-US" dirty="0"/>
          </a:p>
        </p:txBody>
      </p:sp>
      <p:sp>
        <p:nvSpPr>
          <p:cNvPr id="3" name="内容占位符 2">
            <a:extLst>
              <a:ext uri="{FF2B5EF4-FFF2-40B4-BE49-F238E27FC236}">
                <a16:creationId xmlns:a16="http://schemas.microsoft.com/office/drawing/2014/main" id="{575EDF14-E7E9-9977-F0DF-E72D8869E164}"/>
              </a:ext>
            </a:extLst>
          </p:cNvPr>
          <p:cNvSpPr>
            <a:spLocks noGrp="1"/>
          </p:cNvSpPr>
          <p:nvPr>
            <p:ph idx="1"/>
          </p:nvPr>
        </p:nvSpPr>
        <p:spPr>
          <a:xfrm>
            <a:off x="449947" y="956984"/>
            <a:ext cx="4538400" cy="5220194"/>
          </a:xfrm>
        </p:spPr>
        <p:txBody>
          <a:bodyPr/>
          <a:lstStyle/>
          <a:p>
            <a:pPr marL="0" indent="0">
              <a:buNone/>
            </a:pPr>
            <a:r>
              <a:rPr lang="en-US" altLang="zh-CN" b="1" dirty="0"/>
              <a:t>Test dataset:</a:t>
            </a:r>
          </a:p>
          <a:p>
            <a:pPr marL="0" indent="0">
              <a:buNone/>
            </a:pPr>
            <a:r>
              <a:rPr lang="en-US" altLang="zh-CN" dirty="0"/>
              <a:t>uniformly sampled from d-dimensional hypercubes!</a:t>
            </a:r>
          </a:p>
          <a:p>
            <a:pPr marL="0" indent="0">
              <a:buNone/>
            </a:pPr>
            <a:r>
              <a:rPr lang="en-US" altLang="zh-CN" b="1" dirty="0"/>
              <a:t>Report:</a:t>
            </a:r>
          </a:p>
          <a:p>
            <a:pPr marL="0" indent="0">
              <a:buNone/>
            </a:pPr>
            <a:r>
              <a:rPr lang="en-US" altLang="zh-CN" dirty="0"/>
              <a:t>low-dimensional cubes: all work well</a:t>
            </a:r>
          </a:p>
          <a:p>
            <a:pPr marL="0" indent="0">
              <a:buNone/>
            </a:pPr>
            <a:r>
              <a:rPr lang="en-US" altLang="zh-CN" dirty="0"/>
              <a:t>Higher dimension: </a:t>
            </a:r>
            <a:r>
              <a:rPr lang="en-US" altLang="zh-CN" dirty="0" err="1"/>
              <a:t>GeoMLE</a:t>
            </a:r>
            <a:r>
              <a:rPr lang="en-US" altLang="zh-CN" dirty="0"/>
              <a:t>!</a:t>
            </a:r>
          </a:p>
          <a:p>
            <a:pPr marL="0" indent="0">
              <a:buNone/>
            </a:pPr>
            <a:r>
              <a:rPr lang="en-US" altLang="zh-CN" dirty="0"/>
              <a:t>Higher dimension: Shortest Path?</a:t>
            </a:r>
          </a:p>
          <a:p>
            <a:pPr marL="0" indent="0">
              <a:buNone/>
            </a:pPr>
            <a:r>
              <a:rPr lang="en-US" altLang="zh-CN" dirty="0"/>
              <a:t>		     </a:t>
            </a:r>
            <a:r>
              <a:rPr lang="en-US" altLang="zh-CN" u="sng" dirty="0"/>
              <a:t>erratic estimates</a:t>
            </a:r>
          </a:p>
          <a:p>
            <a:pPr marL="0" indent="0">
              <a:buNone/>
            </a:pPr>
            <a:r>
              <a:rPr lang="en-US" altLang="zh-CN" dirty="0"/>
              <a:t>	                  </a:t>
            </a:r>
            <a:r>
              <a:rPr lang="en-US" altLang="zh-CN" dirty="0" err="1"/>
              <a:t>TwoNN</a:t>
            </a:r>
            <a:r>
              <a:rPr lang="en-US" altLang="zh-CN" dirty="0"/>
              <a:t>?</a:t>
            </a:r>
          </a:p>
          <a:p>
            <a:pPr marL="398780" lvl="1" indent="0">
              <a:buNone/>
            </a:pPr>
            <a:r>
              <a:rPr lang="en-US" altLang="zh-CN" dirty="0"/>
              <a:t>                        </a:t>
            </a:r>
            <a:r>
              <a:rPr lang="en-US" altLang="zh-CN" u="sng" dirty="0"/>
              <a:t>poor sample efficiency</a:t>
            </a:r>
          </a:p>
          <a:p>
            <a:pPr marL="0" indent="0">
              <a:buNone/>
            </a:pPr>
            <a:endParaRPr lang="en-US" altLang="zh-CN" dirty="0"/>
          </a:p>
          <a:p>
            <a:pPr marL="0" indent="0">
              <a:buNone/>
            </a:pPr>
            <a:endParaRPr lang="en-US" altLang="zh-CN" dirty="0"/>
          </a:p>
        </p:txBody>
      </p:sp>
      <p:pic>
        <p:nvPicPr>
          <p:cNvPr id="5" name="图片 4">
            <a:extLst>
              <a:ext uri="{FF2B5EF4-FFF2-40B4-BE49-F238E27FC236}">
                <a16:creationId xmlns:a16="http://schemas.microsoft.com/office/drawing/2014/main" id="{036654A9-7F7C-70E2-9D2C-854F42788AED}"/>
              </a:ext>
            </a:extLst>
          </p:cNvPr>
          <p:cNvPicPr>
            <a:picLocks noChangeAspect="1"/>
          </p:cNvPicPr>
          <p:nvPr/>
        </p:nvPicPr>
        <p:blipFill>
          <a:blip r:embed="rId2"/>
          <a:stretch>
            <a:fillRect/>
          </a:stretch>
        </p:blipFill>
        <p:spPr>
          <a:xfrm>
            <a:off x="4988347" y="-4098"/>
            <a:ext cx="7080622" cy="6866196"/>
          </a:xfrm>
          <a:prstGeom prst="rect">
            <a:avLst/>
          </a:prstGeom>
        </p:spPr>
      </p:pic>
    </p:spTree>
    <p:extLst>
      <p:ext uri="{BB962C8B-B14F-4D97-AF65-F5344CB8AC3E}">
        <p14:creationId xmlns:p14="http://schemas.microsoft.com/office/powerpoint/2010/main" val="112017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D0DB4-FF81-23AF-2A66-0C0410644C38}"/>
              </a:ext>
            </a:extLst>
          </p:cNvPr>
          <p:cNvSpPr>
            <a:spLocks noGrp="1"/>
          </p:cNvSpPr>
          <p:nvPr>
            <p:ph type="title"/>
          </p:nvPr>
        </p:nvSpPr>
        <p:spPr>
          <a:xfrm>
            <a:off x="515072" y="199089"/>
            <a:ext cx="4977227" cy="635726"/>
          </a:xfrm>
        </p:spPr>
        <p:txBody>
          <a:bodyPr>
            <a:normAutofit/>
          </a:bodyPr>
          <a:lstStyle/>
          <a:p>
            <a:r>
              <a:rPr lang="en-US" altLang="zh-CN" dirty="0"/>
              <a:t>Comparison with other estimators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762EF2B-3A1B-55D4-C84A-0BABA37DFEDE}"/>
                  </a:ext>
                </a:extLst>
              </p:cNvPr>
              <p:cNvSpPr>
                <a:spLocks noGrp="1"/>
              </p:cNvSpPr>
              <p:nvPr>
                <p:ph idx="1"/>
              </p:nvPr>
            </p:nvSpPr>
            <p:spPr>
              <a:xfrm>
                <a:off x="449947" y="956984"/>
                <a:ext cx="5834091" cy="5220194"/>
              </a:xfrm>
            </p:spPr>
            <p:txBody>
              <a:bodyPr/>
              <a:lstStyle/>
              <a:p>
                <a:r>
                  <a:rPr lang="en-US" altLang="zh-CN" b="1" dirty="0"/>
                  <a:t>Test Dataset:  </a:t>
                </a:r>
                <a:r>
                  <a:rPr lang="en-US" altLang="zh-CN" dirty="0"/>
                  <a:t>synthetic basenji data with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=10</m:t>
                    </m:r>
                  </m:oMath>
                </a14:m>
                <a:r>
                  <a:rPr lang="en-US" altLang="zh-CN" dirty="0"/>
                  <a:t> free entries</a:t>
                </a:r>
              </a:p>
              <a:p>
                <a:endParaRPr lang="en-US" altLang="zh-CN" dirty="0"/>
              </a:p>
              <a:p>
                <a:r>
                  <a:rPr lang="en-US" altLang="zh-CN" dirty="0"/>
                  <a:t>Convergence of the MLE estimate on basenji data</a:t>
                </a:r>
                <a:endParaRPr lang="zh-CN" altLang="en-US" dirty="0"/>
              </a:p>
            </p:txBody>
          </p:sp>
        </mc:Choice>
        <mc:Fallback xmlns="">
          <p:sp>
            <p:nvSpPr>
              <p:cNvPr id="3" name="内容占位符 2">
                <a:extLst>
                  <a:ext uri="{FF2B5EF4-FFF2-40B4-BE49-F238E27FC236}">
                    <a16:creationId xmlns:a16="http://schemas.microsoft.com/office/drawing/2014/main" id="{6762EF2B-3A1B-55D4-C84A-0BABA37DFEDE}"/>
                  </a:ext>
                </a:extLst>
              </p:cNvPr>
              <p:cNvSpPr>
                <a:spLocks noGrp="1" noRot="1" noChangeAspect="1" noMove="1" noResize="1" noEditPoints="1" noAdjustHandles="1" noChangeArrowheads="1" noChangeShapeType="1" noTextEdit="1"/>
              </p:cNvSpPr>
              <p:nvPr>
                <p:ph idx="1"/>
              </p:nvPr>
            </p:nvSpPr>
            <p:spPr>
              <a:xfrm>
                <a:off x="449947" y="956984"/>
                <a:ext cx="5834091" cy="5220194"/>
              </a:xfrm>
              <a:blipFill>
                <a:blip r:embed="rId2"/>
                <a:stretch>
                  <a:fillRect l="-940" t="-7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04B2245-8581-D4A3-4D41-8749CE8729E2}"/>
              </a:ext>
            </a:extLst>
          </p:cNvPr>
          <p:cNvPicPr>
            <a:picLocks noChangeAspect="1"/>
          </p:cNvPicPr>
          <p:nvPr/>
        </p:nvPicPr>
        <p:blipFill>
          <a:blip r:embed="rId3"/>
          <a:stretch>
            <a:fillRect/>
          </a:stretch>
        </p:blipFill>
        <p:spPr>
          <a:xfrm>
            <a:off x="6578332" y="734438"/>
            <a:ext cx="5556814" cy="5520447"/>
          </a:xfrm>
          <a:prstGeom prst="rect">
            <a:avLst/>
          </a:prstGeom>
        </p:spPr>
      </p:pic>
      <p:pic>
        <p:nvPicPr>
          <p:cNvPr id="7" name="图片 6">
            <a:extLst>
              <a:ext uri="{FF2B5EF4-FFF2-40B4-BE49-F238E27FC236}">
                <a16:creationId xmlns:a16="http://schemas.microsoft.com/office/drawing/2014/main" id="{CC99F5CE-A45C-EC62-8EA7-DFE41EFA0150}"/>
              </a:ext>
            </a:extLst>
          </p:cNvPr>
          <p:cNvPicPr>
            <a:picLocks noChangeAspect="1"/>
          </p:cNvPicPr>
          <p:nvPr/>
        </p:nvPicPr>
        <p:blipFill>
          <a:blip r:embed="rId4"/>
          <a:stretch>
            <a:fillRect/>
          </a:stretch>
        </p:blipFill>
        <p:spPr>
          <a:xfrm>
            <a:off x="214008" y="3567081"/>
            <a:ext cx="6070030" cy="2554221"/>
          </a:xfrm>
          <a:prstGeom prst="rect">
            <a:avLst/>
          </a:prstGeom>
        </p:spPr>
      </p:pic>
    </p:spTree>
    <p:extLst>
      <p:ext uri="{BB962C8B-B14F-4D97-AF65-F5344CB8AC3E}">
        <p14:creationId xmlns:p14="http://schemas.microsoft.com/office/powerpoint/2010/main" val="3421161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9A0DCF-1EF4-CE03-9F2B-03F636A7053F}"/>
              </a:ext>
            </a:extLst>
          </p:cNvPr>
          <p:cNvSpPr>
            <a:spLocks noGrp="1"/>
          </p:cNvSpPr>
          <p:nvPr>
            <p:ph type="title"/>
          </p:nvPr>
        </p:nvSpPr>
        <p:spPr/>
        <p:txBody>
          <a:bodyPr/>
          <a:lstStyle/>
          <a:p>
            <a:r>
              <a:rPr lang="en-US" altLang="zh-CN" dirty="0"/>
              <a:t>Comparison with other estimators</a:t>
            </a:r>
            <a:endParaRPr lang="zh-CN" altLang="en-US" dirty="0"/>
          </a:p>
        </p:txBody>
      </p:sp>
      <p:sp>
        <p:nvSpPr>
          <p:cNvPr id="3" name="内容占位符 2">
            <a:extLst>
              <a:ext uri="{FF2B5EF4-FFF2-40B4-BE49-F238E27FC236}">
                <a16:creationId xmlns:a16="http://schemas.microsoft.com/office/drawing/2014/main" id="{780A15FB-BCE2-0B6F-3746-B324B778D13D}"/>
              </a:ext>
            </a:extLst>
          </p:cNvPr>
          <p:cNvSpPr>
            <a:spLocks noGrp="1"/>
          </p:cNvSpPr>
          <p:nvPr>
            <p:ph idx="1"/>
          </p:nvPr>
        </p:nvSpPr>
        <p:spPr>
          <a:xfrm>
            <a:off x="449947" y="956984"/>
            <a:ext cx="4428432" cy="5220194"/>
          </a:xfrm>
        </p:spPr>
        <p:txBody>
          <a:bodyPr/>
          <a:lstStyle/>
          <a:p>
            <a:r>
              <a:rPr lang="en-US" altLang="zh-CN" dirty="0"/>
              <a:t>Estimates of the intrinsic dimension of commonly used datasets obtained using the MLE method with k = 3, 5, 10, 20 nearest neighbors (left to right).   </a:t>
            </a:r>
          </a:p>
          <a:p>
            <a:endParaRPr lang="en-US" altLang="zh-CN" dirty="0"/>
          </a:p>
          <a:p>
            <a:endParaRPr lang="zh-CN" altLang="en-US" dirty="0"/>
          </a:p>
        </p:txBody>
      </p:sp>
      <p:pic>
        <p:nvPicPr>
          <p:cNvPr id="7" name="图片 6">
            <a:extLst>
              <a:ext uri="{FF2B5EF4-FFF2-40B4-BE49-F238E27FC236}">
                <a16:creationId xmlns:a16="http://schemas.microsoft.com/office/drawing/2014/main" id="{5F274195-2325-CF7E-415F-03E66C38A0F3}"/>
              </a:ext>
            </a:extLst>
          </p:cNvPr>
          <p:cNvPicPr>
            <a:picLocks noChangeAspect="1"/>
          </p:cNvPicPr>
          <p:nvPr/>
        </p:nvPicPr>
        <p:blipFill>
          <a:blip r:embed="rId2"/>
          <a:stretch>
            <a:fillRect/>
          </a:stretch>
        </p:blipFill>
        <p:spPr>
          <a:xfrm>
            <a:off x="4878379" y="1074886"/>
            <a:ext cx="6838444" cy="1964234"/>
          </a:xfrm>
          <a:prstGeom prst="rect">
            <a:avLst/>
          </a:prstGeom>
        </p:spPr>
      </p:pic>
      <p:pic>
        <p:nvPicPr>
          <p:cNvPr id="9" name="图片 8">
            <a:extLst>
              <a:ext uri="{FF2B5EF4-FFF2-40B4-BE49-F238E27FC236}">
                <a16:creationId xmlns:a16="http://schemas.microsoft.com/office/drawing/2014/main" id="{67CD5B23-4273-FAE7-1C2B-E86F72441CE0}"/>
              </a:ext>
            </a:extLst>
          </p:cNvPr>
          <p:cNvPicPr>
            <a:picLocks noChangeAspect="1"/>
          </p:cNvPicPr>
          <p:nvPr/>
        </p:nvPicPr>
        <p:blipFill>
          <a:blip r:embed="rId3"/>
          <a:stretch>
            <a:fillRect/>
          </a:stretch>
        </p:blipFill>
        <p:spPr>
          <a:xfrm>
            <a:off x="3497093" y="3323940"/>
            <a:ext cx="8292830" cy="3434251"/>
          </a:xfrm>
          <a:prstGeom prst="rect">
            <a:avLst/>
          </a:prstGeom>
        </p:spPr>
      </p:pic>
    </p:spTree>
    <p:extLst>
      <p:ext uri="{BB962C8B-B14F-4D97-AF65-F5344CB8AC3E}">
        <p14:creationId xmlns:p14="http://schemas.microsoft.com/office/powerpoint/2010/main" val="2036500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75319B-19AE-473F-8BBD-17EA2633B255}"/>
              </a:ext>
            </a:extLst>
          </p:cNvPr>
          <p:cNvSpPr>
            <a:spLocks noGrp="1"/>
          </p:cNvSpPr>
          <p:nvPr>
            <p:ph type="ctrTitle"/>
          </p:nvPr>
        </p:nvSpPr>
        <p:spPr/>
        <p:txBody>
          <a:bodyPr/>
          <a:lstStyle/>
          <a:p>
            <a:r>
              <a:rPr lang="en-US" altLang="zh-CN" dirty="0"/>
              <a:t>Chapter 2 Validating dimension estimation with synthetic data</a:t>
            </a:r>
            <a:endParaRPr lang="zh-CN" altLang="en-US" dirty="0"/>
          </a:p>
        </p:txBody>
      </p:sp>
      <p:sp>
        <p:nvSpPr>
          <p:cNvPr id="5" name="副标题 4">
            <a:extLst>
              <a:ext uri="{FF2B5EF4-FFF2-40B4-BE49-F238E27FC236}">
                <a16:creationId xmlns:a16="http://schemas.microsoft.com/office/drawing/2014/main" id="{5AFB2AAA-CAB8-B54C-A4CA-7927E046EF32}"/>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60387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zh-CN" altLang="en-US" dirty="0"/>
          </a:p>
        </p:txBody>
      </p:sp>
      <p:sp>
        <p:nvSpPr>
          <p:cNvPr id="3" name="内容占位符 2"/>
          <p:cNvSpPr>
            <a:spLocks noGrp="1"/>
          </p:cNvSpPr>
          <p:nvPr>
            <p:ph idx="1"/>
          </p:nvPr>
        </p:nvSpPr>
        <p:spPr/>
        <p:txBody>
          <a:bodyPr/>
          <a:lstStyle/>
          <a:p>
            <a:r>
              <a:rPr lang="en-US" altLang="zh-CN" dirty="0"/>
              <a:t>Most data-driven methods for modeling physical phenomena still assume that observed data streams already correspond to relevant state variables. A key challenge is to identify the possible sets of state variables from scratch, given only high-dimensional observational data. </a:t>
            </a:r>
          </a:p>
          <a:p>
            <a:r>
              <a:rPr lang="en-US" altLang="zh-CN" dirty="0"/>
              <a:t>Here we propose a new principle for determining how many state variables an observed system is likely to have, and what these variables might be, directly from video streams.</a:t>
            </a:r>
          </a:p>
          <a:p>
            <a:r>
              <a:rPr lang="zh-CN" altLang="en-US" dirty="0"/>
              <a:t>大多数用于建模物理现象的数据驱动方法仍然假设观察到的数据流已经对应于相关的状态变量。</a:t>
            </a:r>
            <a:r>
              <a:rPr lang="en-US" altLang="zh-CN" dirty="0">
                <a:sym typeface="Wingdings" panose="05000000000000000000" pitchFamily="2" charset="2"/>
              </a:rPr>
              <a:t></a:t>
            </a:r>
            <a:r>
              <a:rPr lang="zh-CN" altLang="en-US" dirty="0"/>
              <a:t>从头开始识别可能的状态变量集，只给定高维观测数据的状态变量集。</a:t>
            </a:r>
            <a:endParaRPr lang="en-US" altLang="zh-CN" dirty="0"/>
          </a:p>
          <a:p>
            <a:r>
              <a:rPr lang="zh-CN" altLang="en-US" dirty="0"/>
              <a:t>研究目的：零物理的先验知识下，明确地识别系统的内在维度（</a:t>
            </a:r>
            <a:r>
              <a:rPr lang="en-US" altLang="zh-CN" dirty="0"/>
              <a:t>Intrinsic Dimension</a:t>
            </a:r>
            <a:r>
              <a:rPr lang="zh-CN" altLang="en-US" dirty="0"/>
              <a:t>）和相应的隐藏状态变量（</a:t>
            </a:r>
            <a:r>
              <a:rPr lang="en-US" altLang="zh-CN" dirty="0"/>
              <a:t>State Variables</a:t>
            </a:r>
            <a:r>
              <a:rPr lang="zh-CN" altLang="en-US" dirty="0"/>
              <a:t>）。</a:t>
            </a:r>
            <a:endParaRPr lang="en-US" altLang="zh-CN" dirty="0"/>
          </a:p>
          <a:p>
            <a:r>
              <a:rPr lang="zh-CN" altLang="en-US" dirty="0"/>
              <a:t>研究工作：基于一个</a:t>
            </a:r>
            <a:r>
              <a:rPr lang="zh-CN" altLang="en-US" b="1" dirty="0"/>
              <a:t>自动编码神经网络</a:t>
            </a:r>
            <a:r>
              <a:rPr lang="zh-CN" altLang="en-US" dirty="0"/>
              <a:t>，将高维视觉观测映射到相对低维嵌入，然后将其投影到高维图像空间，以预测未来的视频帧。</a:t>
            </a:r>
            <a:endParaRPr lang="en-US" altLang="zh-CN" dirty="0"/>
          </a:p>
          <a:p>
            <a:endParaRPr lang="en-US" altLang="zh-CN" dirty="0"/>
          </a:p>
          <a:p>
            <a:r>
              <a:rPr lang="en-US" altLang="zh-CN" dirty="0"/>
              <a:t>Idea</a:t>
            </a:r>
            <a:r>
              <a:rPr lang="zh-CN" altLang="en-US" dirty="0"/>
              <a:t>：从视频流中识别物理系统中的观测状态变量（</a:t>
            </a:r>
            <a:r>
              <a:rPr lang="en-US" altLang="zh-CN" dirty="0"/>
              <a:t>State Variable</a:t>
            </a:r>
            <a:r>
              <a:rPr lang="zh-CN" altLang="en-US" dirty="0"/>
              <a:t>）</a:t>
            </a:r>
            <a:endParaRPr lang="en-US" altLang="zh-CN" dirty="0"/>
          </a:p>
          <a:p>
            <a:r>
              <a:rPr lang="en-US" altLang="zh-CN" dirty="0"/>
              <a:t>Question</a:t>
            </a:r>
            <a:r>
              <a:rPr lang="zh-CN" altLang="en-US" dirty="0"/>
              <a:t>：如何确定候选变量个数？候选变量构成的集合是否唯一？</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5E1B1-AA74-895C-1A56-69F3B9B362EC}"/>
              </a:ext>
            </a:extLst>
          </p:cNvPr>
          <p:cNvSpPr>
            <a:spLocks noGrp="1"/>
          </p:cNvSpPr>
          <p:nvPr>
            <p:ph type="title"/>
          </p:nvPr>
        </p:nvSpPr>
        <p:spPr/>
        <p:txBody>
          <a:bodyPr/>
          <a:lstStyle/>
          <a:p>
            <a:r>
              <a:rPr lang="en-US" altLang="zh-CN" dirty="0"/>
              <a:t>Validating dimension estimation with synthetic data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967FCF-0E31-AD02-09DB-A933B6660398}"/>
                  </a:ext>
                </a:extLst>
              </p:cNvPr>
              <p:cNvSpPr>
                <a:spLocks noGrp="1"/>
              </p:cNvSpPr>
              <p:nvPr>
                <p:ph idx="1"/>
              </p:nvPr>
            </p:nvSpPr>
            <p:spPr>
              <a:xfrm>
                <a:off x="449947" y="956983"/>
                <a:ext cx="10903992" cy="5823743"/>
              </a:xfrm>
            </p:spPr>
            <p:txBody>
              <a:bodyPr/>
              <a:lstStyle/>
              <a:p>
                <a:r>
                  <a:rPr lang="en-US" altLang="zh-CN" b="1" dirty="0"/>
                  <a:t>Challenge: </a:t>
                </a:r>
                <a:r>
                  <a:rPr lang="en-US" altLang="zh-CN" dirty="0"/>
                  <a:t>However, because we lack knowledge of </a:t>
                </a:r>
                <a:r>
                  <a:rPr lang="en-US" altLang="zh-CN" b="1" dirty="0"/>
                  <a:t>the exact dimensionality </a:t>
                </a:r>
                <a:r>
                  <a:rPr lang="en-US" altLang="zh-CN" dirty="0"/>
                  <a:t>of image datasets, we </a:t>
                </a:r>
                <a:r>
                  <a:rPr lang="en-US" altLang="zh-CN" b="1" dirty="0"/>
                  <a:t>cannot directly verify</a:t>
                </a:r>
                <a:r>
                  <a:rPr lang="en-US" altLang="zh-CN" dirty="0"/>
                  <a:t> that MLE-based dimensionality estimates scale up to the complexity of image structures.</a:t>
                </a:r>
              </a:p>
              <a:p>
                <a:r>
                  <a:rPr lang="en-US" altLang="zh-CN" dirty="0"/>
                  <a:t>First, we cannot be sure if the dataset actually resembles a sampling of points on or near a manifold. </a:t>
                </a:r>
                <a:r>
                  <a:rPr lang="en-US" altLang="zh-CN" u="sng" dirty="0"/>
                  <a:t>Second, there are typically no guarantees that the sampling satisfies the conditions assumed by the ID estimators we are using. </a:t>
                </a:r>
              </a:p>
              <a:p>
                <a:r>
                  <a:rPr lang="zh-CN" altLang="en-US" dirty="0"/>
                  <a:t>（</a:t>
                </a:r>
                <a:r>
                  <a:rPr lang="en-US" altLang="zh-CN" dirty="0"/>
                  <a:t>MLE assumes that data arises as a sequence of </a:t>
                </a:r>
                <a:r>
                  <a:rPr lang="en-US" altLang="zh-CN" dirty="0" err="1"/>
                  <a:t>i.i.d.</a:t>
                </a:r>
                <a:r>
                  <a:rPr lang="en-US" altLang="zh-CN" dirty="0"/>
                  <a:t> random variables which can be written as a continuous and sufficiently smooth function of a random variable with smooth density, which may or may not be true for natural image datasets.</a:t>
                </a:r>
                <a:r>
                  <a:rPr lang="zh-CN" altLang="en-US" dirty="0"/>
                  <a:t>）</a:t>
                </a:r>
                <a:endParaRPr lang="en-US" altLang="zh-CN" dirty="0"/>
              </a:p>
              <a:p>
                <a:endParaRPr lang="en-US" altLang="zh-CN" dirty="0"/>
              </a:p>
              <a:p>
                <a:r>
                  <a:rPr lang="en-US" altLang="zh-CN" b="1" dirty="0"/>
                  <a:t>GAN Images: </a:t>
                </a:r>
                <a:r>
                  <a:rPr lang="en-US" altLang="zh-CN" dirty="0"/>
                  <a:t>We generate datasets with a varying number of images, where we </a:t>
                </a:r>
                <a:r>
                  <a:rPr lang="en-US" altLang="zh-CN" b="1" dirty="0"/>
                  <a:t>fix most entries of the latent vectors to zero </a:t>
                </a:r>
                <a:r>
                  <a:rPr lang="en-US" altLang="zh-CN" dirty="0"/>
                  <a:t>leaving only </a:t>
                </a:r>
                <a14:m>
                  <m:oMath xmlns:m="http://schemas.openxmlformats.org/officeDocument/2006/math">
                    <m:r>
                      <a:rPr lang="en-US" altLang="zh-CN" b="1" i="1" smtClean="0">
                        <a:latin typeface="Cambria Math" panose="02040503050406030204" pitchFamily="18" charset="0"/>
                      </a:rPr>
                      <m:t>𝒅</m:t>
                    </m:r>
                  </m:oMath>
                </a14:m>
                <a:r>
                  <a:rPr lang="en-US" altLang="zh-CN" b="1" dirty="0"/>
                  <a:t> free entries to be chosen at random</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52967FCF-0E31-AD02-09DB-A933B6660398}"/>
                  </a:ext>
                </a:extLst>
              </p:cNvPr>
              <p:cNvSpPr>
                <a:spLocks noGrp="1" noRot="1" noChangeAspect="1" noMove="1" noResize="1" noEditPoints="1" noAdjustHandles="1" noChangeArrowheads="1" noChangeShapeType="1" noTextEdit="1"/>
              </p:cNvSpPr>
              <p:nvPr>
                <p:ph idx="1"/>
              </p:nvPr>
            </p:nvSpPr>
            <p:spPr>
              <a:xfrm>
                <a:off x="449947" y="956983"/>
                <a:ext cx="10903992" cy="5823743"/>
              </a:xfrm>
              <a:blipFill>
                <a:blip r:embed="rId3"/>
                <a:stretch>
                  <a:fillRect l="-503" t="-62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D896921-DF2A-7F90-3AF4-6532459A8331}"/>
              </a:ext>
            </a:extLst>
          </p:cNvPr>
          <p:cNvPicPr>
            <a:picLocks noChangeAspect="1"/>
          </p:cNvPicPr>
          <p:nvPr/>
        </p:nvPicPr>
        <p:blipFill>
          <a:blip r:embed="rId4"/>
          <a:stretch>
            <a:fillRect/>
          </a:stretch>
        </p:blipFill>
        <p:spPr>
          <a:xfrm>
            <a:off x="6298756" y="5120651"/>
            <a:ext cx="5557341" cy="1538260"/>
          </a:xfrm>
          <a:prstGeom prst="rect">
            <a:avLst/>
          </a:prstGeom>
        </p:spPr>
      </p:pic>
    </p:spTree>
    <p:extLst>
      <p:ext uri="{BB962C8B-B14F-4D97-AF65-F5344CB8AC3E}">
        <p14:creationId xmlns:p14="http://schemas.microsoft.com/office/powerpoint/2010/main" val="110107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9490B-EC06-A76E-85FE-B4EF7A623BA2}"/>
              </a:ext>
            </a:extLst>
          </p:cNvPr>
          <p:cNvSpPr>
            <a:spLocks noGrp="1"/>
          </p:cNvSpPr>
          <p:nvPr>
            <p:ph type="title"/>
          </p:nvPr>
        </p:nvSpPr>
        <p:spPr/>
        <p:txBody>
          <a:bodyPr/>
          <a:lstStyle/>
          <a:p>
            <a:r>
              <a:rPr lang="en-US" altLang="zh-CN" dirty="0"/>
              <a:t>Validating dimension estimation with synthetic data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926FF6-D43A-B09F-2183-7A582D161917}"/>
                  </a:ext>
                </a:extLst>
              </p:cNvPr>
              <p:cNvSpPr>
                <a:spLocks noGrp="1"/>
              </p:cNvSpPr>
              <p:nvPr>
                <p:ph idx="1"/>
              </p:nvPr>
            </p:nvSpPr>
            <p:spPr>
              <a:xfrm>
                <a:off x="449947" y="956984"/>
                <a:ext cx="5863767" cy="5220194"/>
              </a:xfrm>
            </p:spPr>
            <p:txBody>
              <a:bodyPr/>
              <a:lstStyle/>
              <a:p>
                <a:r>
                  <a:rPr lang="en-US" altLang="zh-CN" dirty="0"/>
                  <a:t>  Use the </a:t>
                </a:r>
                <a:r>
                  <a:rPr lang="en-US" altLang="zh-CN" dirty="0" err="1"/>
                  <a:t>BigGAN</a:t>
                </a:r>
                <a:r>
                  <a:rPr lang="en-US" altLang="zh-CN" dirty="0"/>
                  <a:t> variant with 128 latent entries and outputs of size 128×128×3 trained on the ImageNet dataset.</a:t>
                </a:r>
              </a:p>
              <a:p>
                <a:r>
                  <a:rPr lang="en-US" altLang="zh-CN" b="1" dirty="0"/>
                  <a:t>Generation</a:t>
                </a:r>
                <a:r>
                  <a:rPr lang="zh-CN" altLang="en-US" b="1" dirty="0"/>
                  <a:t> </a:t>
                </a:r>
                <a:r>
                  <a:rPr lang="en-US" altLang="zh-CN" b="1" dirty="0"/>
                  <a:t>method:</a:t>
                </a:r>
              </a:p>
              <a:p>
                <a:r>
                  <a:rPr lang="en-US" altLang="zh-CN" dirty="0"/>
                  <a:t>fix most entries of the latent vectors to zero</a:t>
                </a:r>
              </a:p>
              <a:p>
                <a:r>
                  <a:rPr lang="en-US" altLang="zh-CN" dirty="0"/>
                  <a:t>leaving only </a:t>
                </a:r>
                <a14:m>
                  <m:oMath xmlns:m="http://schemas.openxmlformats.org/officeDocument/2006/math">
                    <m:r>
                      <a:rPr lang="en-US" altLang="zh-CN" b="0" i="1" smtClean="0">
                        <a:latin typeface="Cambria Math" panose="02040503050406030204" pitchFamily="18" charset="0"/>
                      </a:rPr>
                      <m:t>𝑑</m:t>
                    </m:r>
                  </m:oMath>
                </a14:m>
                <a:r>
                  <a:rPr lang="en-US" altLang="zh-CN" dirty="0"/>
                  <a:t> free entries to be chosen at random</a:t>
                </a:r>
              </a:p>
              <a:p>
                <a:pPr marL="0" indent="0">
                  <a:buNone/>
                </a:pPr>
                <a:r>
                  <a:rPr lang="en-US" altLang="zh-CN" dirty="0"/>
                  <a:t> 	</a:t>
                </a:r>
                <a:r>
                  <a:rPr lang="en-US" altLang="zh-CN" b="1" dirty="0"/>
                  <a:t>Sensitive to </a:t>
                </a:r>
                <a14:m>
                  <m:oMath xmlns:m="http://schemas.openxmlformats.org/officeDocument/2006/math">
                    <m:r>
                      <a:rPr lang="en-US" altLang="zh-CN" b="1" i="1" smtClean="0">
                        <a:latin typeface="Cambria Math" panose="02040503050406030204" pitchFamily="18" charset="0"/>
                      </a:rPr>
                      <m:t>𝒌</m:t>
                    </m:r>
                  </m:oMath>
                </a14:m>
                <a:r>
                  <a:rPr lang="en-US" altLang="zh-CN" b="1" dirty="0"/>
                  <a:t>!</a:t>
                </a:r>
                <a:endParaRPr lang="zh-CN" altLang="en-US" b="1" dirty="0"/>
              </a:p>
            </p:txBody>
          </p:sp>
        </mc:Choice>
        <mc:Fallback xmlns="">
          <p:sp>
            <p:nvSpPr>
              <p:cNvPr id="3" name="内容占位符 2">
                <a:extLst>
                  <a:ext uri="{FF2B5EF4-FFF2-40B4-BE49-F238E27FC236}">
                    <a16:creationId xmlns:a16="http://schemas.microsoft.com/office/drawing/2014/main" id="{11926FF6-D43A-B09F-2183-7A582D161917}"/>
                  </a:ext>
                </a:extLst>
              </p:cNvPr>
              <p:cNvSpPr>
                <a:spLocks noGrp="1" noRot="1" noChangeAspect="1" noMove="1" noResize="1" noEditPoints="1" noAdjustHandles="1" noChangeArrowheads="1" noChangeShapeType="1" noTextEdit="1"/>
              </p:cNvSpPr>
              <p:nvPr>
                <p:ph idx="1"/>
              </p:nvPr>
            </p:nvSpPr>
            <p:spPr>
              <a:xfrm>
                <a:off x="449947" y="956984"/>
                <a:ext cx="5863767" cy="5220194"/>
              </a:xfrm>
              <a:blipFill>
                <a:blip r:embed="rId3"/>
                <a:stretch>
                  <a:fillRect l="-936" t="-701" r="-166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C40A5B6-7FDB-550A-AFAA-3CFAE9038DB7}"/>
              </a:ext>
            </a:extLst>
          </p:cNvPr>
          <p:cNvPicPr>
            <a:picLocks noChangeAspect="1"/>
          </p:cNvPicPr>
          <p:nvPr/>
        </p:nvPicPr>
        <p:blipFill>
          <a:blip r:embed="rId4"/>
          <a:stretch>
            <a:fillRect/>
          </a:stretch>
        </p:blipFill>
        <p:spPr>
          <a:xfrm>
            <a:off x="6400163" y="626394"/>
            <a:ext cx="5683045" cy="6161756"/>
          </a:xfrm>
          <a:prstGeom prst="rect">
            <a:avLst/>
          </a:prstGeom>
        </p:spPr>
      </p:pic>
      <p:pic>
        <p:nvPicPr>
          <p:cNvPr id="7" name="图片 6">
            <a:extLst>
              <a:ext uri="{FF2B5EF4-FFF2-40B4-BE49-F238E27FC236}">
                <a16:creationId xmlns:a16="http://schemas.microsoft.com/office/drawing/2014/main" id="{DEBE4BC4-337B-BAE7-7284-CB34DCBB9043}"/>
              </a:ext>
            </a:extLst>
          </p:cNvPr>
          <p:cNvPicPr>
            <a:picLocks noChangeAspect="1"/>
          </p:cNvPicPr>
          <p:nvPr/>
        </p:nvPicPr>
        <p:blipFill>
          <a:blip r:embed="rId5"/>
          <a:stretch>
            <a:fillRect/>
          </a:stretch>
        </p:blipFill>
        <p:spPr>
          <a:xfrm>
            <a:off x="25183" y="3848303"/>
            <a:ext cx="6463365" cy="2900592"/>
          </a:xfrm>
          <a:prstGeom prst="rect">
            <a:avLst/>
          </a:prstGeom>
        </p:spPr>
      </p:pic>
    </p:spTree>
    <p:extLst>
      <p:ext uri="{BB962C8B-B14F-4D97-AF65-F5344CB8AC3E}">
        <p14:creationId xmlns:p14="http://schemas.microsoft.com/office/powerpoint/2010/main" val="3508541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D0DB4-FF81-23AF-2A66-0C0410644C38}"/>
              </a:ext>
            </a:extLst>
          </p:cNvPr>
          <p:cNvSpPr>
            <a:spLocks noGrp="1"/>
          </p:cNvSpPr>
          <p:nvPr>
            <p:ph type="title"/>
          </p:nvPr>
        </p:nvSpPr>
        <p:spPr>
          <a:xfrm>
            <a:off x="515072" y="199089"/>
            <a:ext cx="4977227" cy="635726"/>
          </a:xfrm>
        </p:spPr>
        <p:txBody>
          <a:bodyPr>
            <a:normAutofit/>
          </a:bodyPr>
          <a:lstStyle/>
          <a:p>
            <a:r>
              <a:rPr lang="en-US" altLang="zh-CN" dirty="0"/>
              <a:t>Comparison with other estimators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762EF2B-3A1B-55D4-C84A-0BABA37DFEDE}"/>
                  </a:ext>
                </a:extLst>
              </p:cNvPr>
              <p:cNvSpPr>
                <a:spLocks noGrp="1"/>
              </p:cNvSpPr>
              <p:nvPr>
                <p:ph idx="1"/>
              </p:nvPr>
            </p:nvSpPr>
            <p:spPr>
              <a:xfrm>
                <a:off x="449947" y="956984"/>
                <a:ext cx="5834091" cy="5220194"/>
              </a:xfrm>
            </p:spPr>
            <p:txBody>
              <a:bodyPr/>
              <a:lstStyle/>
              <a:p>
                <a:r>
                  <a:rPr lang="en-US" altLang="zh-CN" b="1" dirty="0"/>
                  <a:t>Test Dataset:  </a:t>
                </a:r>
                <a:r>
                  <a:rPr lang="en-US" altLang="zh-CN" dirty="0"/>
                  <a:t>synthetic basenji data with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=10</m:t>
                    </m:r>
                  </m:oMath>
                </a14:m>
                <a:r>
                  <a:rPr lang="en-US" altLang="zh-CN" dirty="0"/>
                  <a:t> free entries</a:t>
                </a:r>
              </a:p>
              <a:p>
                <a:endParaRPr lang="en-US" altLang="zh-CN" dirty="0"/>
              </a:p>
              <a:p>
                <a:r>
                  <a:rPr lang="en-US" altLang="zh-CN" dirty="0"/>
                  <a:t>Convergence of the MLE estimate on basenji data</a:t>
                </a:r>
                <a:endParaRPr lang="zh-CN" altLang="en-US" dirty="0"/>
              </a:p>
            </p:txBody>
          </p:sp>
        </mc:Choice>
        <mc:Fallback xmlns="">
          <p:sp>
            <p:nvSpPr>
              <p:cNvPr id="3" name="内容占位符 2">
                <a:extLst>
                  <a:ext uri="{FF2B5EF4-FFF2-40B4-BE49-F238E27FC236}">
                    <a16:creationId xmlns:a16="http://schemas.microsoft.com/office/drawing/2014/main" id="{6762EF2B-3A1B-55D4-C84A-0BABA37DFEDE}"/>
                  </a:ext>
                </a:extLst>
              </p:cNvPr>
              <p:cNvSpPr>
                <a:spLocks noGrp="1" noRot="1" noChangeAspect="1" noMove="1" noResize="1" noEditPoints="1" noAdjustHandles="1" noChangeArrowheads="1" noChangeShapeType="1" noTextEdit="1"/>
              </p:cNvSpPr>
              <p:nvPr>
                <p:ph idx="1"/>
              </p:nvPr>
            </p:nvSpPr>
            <p:spPr>
              <a:xfrm>
                <a:off x="449947" y="956984"/>
                <a:ext cx="5834091" cy="5220194"/>
              </a:xfrm>
              <a:blipFill>
                <a:blip r:embed="rId2"/>
                <a:stretch>
                  <a:fillRect l="-940" t="-7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04B2245-8581-D4A3-4D41-8749CE8729E2}"/>
              </a:ext>
            </a:extLst>
          </p:cNvPr>
          <p:cNvPicPr>
            <a:picLocks noChangeAspect="1"/>
          </p:cNvPicPr>
          <p:nvPr/>
        </p:nvPicPr>
        <p:blipFill>
          <a:blip r:embed="rId3"/>
          <a:stretch>
            <a:fillRect/>
          </a:stretch>
        </p:blipFill>
        <p:spPr>
          <a:xfrm>
            <a:off x="6578332" y="734438"/>
            <a:ext cx="5556814" cy="5520447"/>
          </a:xfrm>
          <a:prstGeom prst="rect">
            <a:avLst/>
          </a:prstGeom>
        </p:spPr>
      </p:pic>
      <p:pic>
        <p:nvPicPr>
          <p:cNvPr id="7" name="图片 6">
            <a:extLst>
              <a:ext uri="{FF2B5EF4-FFF2-40B4-BE49-F238E27FC236}">
                <a16:creationId xmlns:a16="http://schemas.microsoft.com/office/drawing/2014/main" id="{CC99F5CE-A45C-EC62-8EA7-DFE41EFA0150}"/>
              </a:ext>
            </a:extLst>
          </p:cNvPr>
          <p:cNvPicPr>
            <a:picLocks noChangeAspect="1"/>
          </p:cNvPicPr>
          <p:nvPr/>
        </p:nvPicPr>
        <p:blipFill>
          <a:blip r:embed="rId4"/>
          <a:stretch>
            <a:fillRect/>
          </a:stretch>
        </p:blipFill>
        <p:spPr>
          <a:xfrm>
            <a:off x="214008" y="3567081"/>
            <a:ext cx="6070030" cy="2554221"/>
          </a:xfrm>
          <a:prstGeom prst="rect">
            <a:avLst/>
          </a:prstGeom>
        </p:spPr>
      </p:pic>
    </p:spTree>
    <p:extLst>
      <p:ext uri="{BB962C8B-B14F-4D97-AF65-F5344CB8AC3E}">
        <p14:creationId xmlns:p14="http://schemas.microsoft.com/office/powerpoint/2010/main" val="291223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2BC20-CF4F-FB9E-DF65-2EE4776E24D2}"/>
              </a:ext>
            </a:extLst>
          </p:cNvPr>
          <p:cNvSpPr>
            <a:spLocks noGrp="1"/>
          </p:cNvSpPr>
          <p:nvPr>
            <p:ph type="title"/>
          </p:nvPr>
        </p:nvSpPr>
        <p:spPr/>
        <p:txBody>
          <a:bodyPr/>
          <a:lstStyle/>
          <a:p>
            <a:r>
              <a:rPr lang="en-US" altLang="zh-CN" dirty="0"/>
              <a:t>Validating dimension estimation with synthetic data</a:t>
            </a:r>
            <a:endParaRPr lang="zh-CN" altLang="en-US" dirty="0"/>
          </a:p>
        </p:txBody>
      </p:sp>
      <p:sp>
        <p:nvSpPr>
          <p:cNvPr id="3" name="内容占位符 2">
            <a:extLst>
              <a:ext uri="{FF2B5EF4-FFF2-40B4-BE49-F238E27FC236}">
                <a16:creationId xmlns:a16="http://schemas.microsoft.com/office/drawing/2014/main" id="{5B330771-0A40-D49E-E3C4-6801A53841D9}"/>
              </a:ext>
            </a:extLst>
          </p:cNvPr>
          <p:cNvSpPr>
            <a:spLocks noGrp="1"/>
          </p:cNvSpPr>
          <p:nvPr>
            <p:ph idx="1"/>
          </p:nvPr>
        </p:nvSpPr>
        <p:spPr>
          <a:xfrm>
            <a:off x="397993" y="1438717"/>
            <a:ext cx="3836302" cy="5220194"/>
          </a:xfrm>
        </p:spPr>
        <p:txBody>
          <a:bodyPr/>
          <a:lstStyle/>
          <a:p>
            <a:r>
              <a:rPr lang="en-US" altLang="zh-CN" dirty="0"/>
              <a:t> Note that the estimates do not converge around the upper bound of d= 10, </a:t>
            </a:r>
            <a:r>
              <a:rPr lang="en-US" altLang="zh-CN" b="1" dirty="0"/>
              <a:t>which suggests that data generated from this class is not of full dimension.</a:t>
            </a:r>
            <a:endParaRPr lang="zh-CN" altLang="en-US" b="1" dirty="0"/>
          </a:p>
        </p:txBody>
      </p:sp>
      <p:pic>
        <p:nvPicPr>
          <p:cNvPr id="5" name="图片 4">
            <a:extLst>
              <a:ext uri="{FF2B5EF4-FFF2-40B4-BE49-F238E27FC236}">
                <a16:creationId xmlns:a16="http://schemas.microsoft.com/office/drawing/2014/main" id="{25850A0E-0FE7-1BD8-E555-AE443DDE1E8F}"/>
              </a:ext>
            </a:extLst>
          </p:cNvPr>
          <p:cNvPicPr>
            <a:picLocks noChangeAspect="1"/>
          </p:cNvPicPr>
          <p:nvPr/>
        </p:nvPicPr>
        <p:blipFill>
          <a:blip r:embed="rId3"/>
          <a:stretch>
            <a:fillRect/>
          </a:stretch>
        </p:blipFill>
        <p:spPr>
          <a:xfrm>
            <a:off x="4375278" y="813352"/>
            <a:ext cx="7164858" cy="6044648"/>
          </a:xfrm>
          <a:prstGeom prst="rect">
            <a:avLst/>
          </a:prstGeom>
        </p:spPr>
      </p:pic>
    </p:spTree>
    <p:extLst>
      <p:ext uri="{BB962C8B-B14F-4D97-AF65-F5344CB8AC3E}">
        <p14:creationId xmlns:p14="http://schemas.microsoft.com/office/powerpoint/2010/main" val="1007717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867FFC-A09E-23D9-6685-BB5BFDFCF935}"/>
              </a:ext>
            </a:extLst>
          </p:cNvPr>
          <p:cNvSpPr>
            <a:spLocks noGrp="1"/>
          </p:cNvSpPr>
          <p:nvPr>
            <p:ph type="ctrTitle"/>
          </p:nvPr>
        </p:nvSpPr>
        <p:spPr/>
        <p:txBody>
          <a:bodyPr/>
          <a:lstStyle/>
          <a:p>
            <a:r>
              <a:rPr lang="en-US" altLang="zh-CN" dirty="0"/>
              <a:t>Chapter 3 Intrinsic dimension of popular dataset &amp; generalization</a:t>
            </a:r>
            <a:endParaRPr lang="zh-CN" altLang="en-US" dirty="0"/>
          </a:p>
        </p:txBody>
      </p:sp>
      <p:sp>
        <p:nvSpPr>
          <p:cNvPr id="5" name="副标题 4">
            <a:extLst>
              <a:ext uri="{FF2B5EF4-FFF2-40B4-BE49-F238E27FC236}">
                <a16:creationId xmlns:a16="http://schemas.microsoft.com/office/drawing/2014/main" id="{FB90AFB6-DBA4-F2E3-C768-321DED04C06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96196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F2AFA-3326-50AD-740F-5C087D4049A5}"/>
              </a:ext>
            </a:extLst>
          </p:cNvPr>
          <p:cNvSpPr>
            <a:spLocks noGrp="1"/>
          </p:cNvSpPr>
          <p:nvPr>
            <p:ph type="title"/>
          </p:nvPr>
        </p:nvSpPr>
        <p:spPr/>
        <p:txBody>
          <a:bodyPr/>
          <a:lstStyle/>
          <a:p>
            <a:r>
              <a:rPr lang="en-US" altLang="zh-CN" dirty="0"/>
              <a:t>Intrinsic dimension of popular dataset</a:t>
            </a:r>
            <a:endParaRPr lang="zh-CN" altLang="en-US" dirty="0"/>
          </a:p>
        </p:txBody>
      </p:sp>
      <p:sp>
        <p:nvSpPr>
          <p:cNvPr id="3" name="内容占位符 2">
            <a:extLst>
              <a:ext uri="{FF2B5EF4-FFF2-40B4-BE49-F238E27FC236}">
                <a16:creationId xmlns:a16="http://schemas.microsoft.com/office/drawing/2014/main" id="{14F69476-CC0B-DAFC-E5D6-627108AFCB45}"/>
              </a:ext>
            </a:extLst>
          </p:cNvPr>
          <p:cNvSpPr>
            <a:spLocks noGrp="1"/>
          </p:cNvSpPr>
          <p:nvPr>
            <p:ph idx="1"/>
          </p:nvPr>
        </p:nvSpPr>
        <p:spPr>
          <a:xfrm>
            <a:off x="449947" y="956984"/>
            <a:ext cx="4137639" cy="5220194"/>
          </a:xfrm>
        </p:spPr>
        <p:txBody>
          <a:bodyPr/>
          <a:lstStyle/>
          <a:p>
            <a:r>
              <a:rPr lang="zh-CN" altLang="en-US" dirty="0"/>
              <a:t>内在维度越高，测试准确率可能会越低。比如，一个数据集的内在维度较高，其最先进模型的分类准确率往往较低，反之亦然。</a:t>
            </a:r>
            <a:endParaRPr lang="en-US" altLang="zh-CN" dirty="0"/>
          </a:p>
          <a:p>
            <a:r>
              <a:rPr lang="en-US" altLang="zh-CN" sz="1800" dirty="0">
                <a:solidFill>
                  <a:srgbClr val="000000"/>
                </a:solidFill>
                <a:effectLst/>
                <a:latin typeface="NimbusMonL-Regu"/>
                <a:hlinkClick r:id="rId2"/>
              </a:rPr>
              <a:t>https://paperswithcode.com/task/image-classification</a:t>
            </a:r>
            <a:r>
              <a:rPr lang="en-US" altLang="zh-CN" sz="1800" dirty="0">
                <a:solidFill>
                  <a:srgbClr val="000000"/>
                </a:solidFill>
                <a:latin typeface="NimbusRomNo9L-Regu"/>
              </a:rPr>
              <a:t> </a:t>
            </a:r>
            <a:endParaRPr lang="zh-CN" altLang="en-US" dirty="0"/>
          </a:p>
        </p:txBody>
      </p:sp>
      <p:pic>
        <p:nvPicPr>
          <p:cNvPr id="5" name="图片 4">
            <a:extLst>
              <a:ext uri="{FF2B5EF4-FFF2-40B4-BE49-F238E27FC236}">
                <a16:creationId xmlns:a16="http://schemas.microsoft.com/office/drawing/2014/main" id="{3C991D1B-A424-83D1-2D75-E885D117DFBA}"/>
              </a:ext>
            </a:extLst>
          </p:cNvPr>
          <p:cNvPicPr>
            <a:picLocks noChangeAspect="1"/>
          </p:cNvPicPr>
          <p:nvPr/>
        </p:nvPicPr>
        <p:blipFill>
          <a:blip r:embed="rId3"/>
          <a:stretch>
            <a:fillRect/>
          </a:stretch>
        </p:blipFill>
        <p:spPr>
          <a:xfrm>
            <a:off x="4529649" y="872368"/>
            <a:ext cx="7212404" cy="3519468"/>
          </a:xfrm>
          <a:prstGeom prst="rect">
            <a:avLst/>
          </a:prstGeom>
        </p:spPr>
      </p:pic>
      <p:pic>
        <p:nvPicPr>
          <p:cNvPr id="7" name="图片 6">
            <a:extLst>
              <a:ext uri="{FF2B5EF4-FFF2-40B4-BE49-F238E27FC236}">
                <a16:creationId xmlns:a16="http://schemas.microsoft.com/office/drawing/2014/main" id="{D4615458-EF3D-97DA-1E00-1B325E814474}"/>
              </a:ext>
            </a:extLst>
          </p:cNvPr>
          <p:cNvPicPr>
            <a:picLocks noChangeAspect="1"/>
          </p:cNvPicPr>
          <p:nvPr/>
        </p:nvPicPr>
        <p:blipFill>
          <a:blip r:embed="rId4"/>
          <a:stretch>
            <a:fillRect/>
          </a:stretch>
        </p:blipFill>
        <p:spPr>
          <a:xfrm>
            <a:off x="1769453" y="4476452"/>
            <a:ext cx="8496766" cy="2255976"/>
          </a:xfrm>
          <a:prstGeom prst="rect">
            <a:avLst/>
          </a:prstGeom>
        </p:spPr>
      </p:pic>
      <p:sp>
        <p:nvSpPr>
          <p:cNvPr id="4" name="文本框 3">
            <a:extLst>
              <a:ext uri="{FF2B5EF4-FFF2-40B4-BE49-F238E27FC236}">
                <a16:creationId xmlns:a16="http://schemas.microsoft.com/office/drawing/2014/main" id="{7CFE046C-F24F-4F62-4071-22F3841C521E}"/>
              </a:ext>
            </a:extLst>
          </p:cNvPr>
          <p:cNvSpPr txBox="1"/>
          <p:nvPr/>
        </p:nvSpPr>
        <p:spPr>
          <a:xfrm>
            <a:off x="3479409" y="4207170"/>
            <a:ext cx="7008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rPr>
              <a:t>100%</a:t>
            </a:r>
            <a:endParaRPr kumimoji="0" lang="zh-CN" altLang="en-US"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000B4285-6B2C-1A9C-076E-A6FB8B16BABA}"/>
              </a:ext>
            </a:extLst>
          </p:cNvPr>
          <p:cNvSpPr txBox="1"/>
          <p:nvPr/>
        </p:nvSpPr>
        <p:spPr>
          <a:xfrm>
            <a:off x="4180242" y="4207170"/>
            <a:ext cx="8755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rPr>
              <a:t>99.99%</a:t>
            </a:r>
            <a:endParaRPr kumimoji="0" lang="zh-CN" altLang="en-US"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809974D-D398-DEBB-AE33-EF8A579E4504}"/>
              </a:ext>
            </a:extLst>
          </p:cNvPr>
          <p:cNvSpPr txBox="1"/>
          <p:nvPr/>
        </p:nvSpPr>
        <p:spPr>
          <a:xfrm>
            <a:off x="5142275" y="4209847"/>
            <a:ext cx="8755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rPr>
              <a:t>96.08%</a:t>
            </a:r>
            <a:endParaRPr kumimoji="0" lang="zh-CN" altLang="en-US"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E3F0FCD8-527C-369A-D573-E33073D99506}"/>
              </a:ext>
            </a:extLst>
          </p:cNvPr>
          <p:cNvSpPr txBox="1"/>
          <p:nvPr/>
        </p:nvSpPr>
        <p:spPr>
          <a:xfrm>
            <a:off x="6989122" y="4207170"/>
            <a:ext cx="758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rPr>
              <a:t>99.5%</a:t>
            </a:r>
            <a:endParaRPr kumimoji="0" lang="zh-CN" altLang="en-US"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9CD77529-E577-CEA7-1D8E-827F2424975E}"/>
              </a:ext>
            </a:extLst>
          </p:cNvPr>
          <p:cNvSpPr txBox="1"/>
          <p:nvPr/>
        </p:nvSpPr>
        <p:spPr>
          <a:xfrm>
            <a:off x="9067169" y="4183786"/>
            <a:ext cx="8755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rPr>
              <a:t>92.40%</a:t>
            </a:r>
            <a:endParaRPr kumimoji="0" lang="zh-CN" altLang="en-US" sz="1800" b="0" i="0" u="none" strike="noStrike" kern="1200" cap="none" spc="0" normalizeH="0" baseline="0" noProof="0" dirty="0">
              <a:ln>
                <a:noFill/>
              </a:ln>
              <a:solidFill>
                <a:srgbClr val="000000"/>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027574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8B2FE-FC37-4838-AB0C-85BA63F04F47}"/>
              </a:ext>
            </a:extLst>
          </p:cNvPr>
          <p:cNvSpPr>
            <a:spLocks noGrp="1"/>
          </p:cNvSpPr>
          <p:nvPr>
            <p:ph type="title"/>
          </p:nvPr>
        </p:nvSpPr>
        <p:spPr/>
        <p:txBody>
          <a:bodyPr/>
          <a:lstStyle/>
          <a:p>
            <a:r>
              <a:rPr lang="en-US" altLang="zh-CN" dirty="0"/>
              <a:t>Intrinsic dimension matters for generalization</a:t>
            </a:r>
            <a:endParaRPr lang="zh-CN" altLang="en-US" dirty="0"/>
          </a:p>
        </p:txBody>
      </p:sp>
      <p:sp>
        <p:nvSpPr>
          <p:cNvPr id="3" name="内容占位符 2">
            <a:extLst>
              <a:ext uri="{FF2B5EF4-FFF2-40B4-BE49-F238E27FC236}">
                <a16:creationId xmlns:a16="http://schemas.microsoft.com/office/drawing/2014/main" id="{7816BC7A-7034-0DFC-20FF-9B3089DE12F9}"/>
              </a:ext>
            </a:extLst>
          </p:cNvPr>
          <p:cNvSpPr>
            <a:spLocks noGrp="1"/>
          </p:cNvSpPr>
          <p:nvPr>
            <p:ph idx="1"/>
          </p:nvPr>
        </p:nvSpPr>
        <p:spPr/>
        <p:txBody>
          <a:bodyPr/>
          <a:lstStyle/>
          <a:p>
            <a:r>
              <a:rPr lang="en-US" altLang="zh-CN" dirty="0"/>
              <a:t>Hypothesis 1:</a:t>
            </a:r>
            <a:r>
              <a:rPr lang="zh-CN" altLang="en-US" dirty="0"/>
              <a:t> </a:t>
            </a:r>
            <a:r>
              <a:rPr lang="en-US" altLang="zh-CN" dirty="0"/>
              <a:t>(1) data of lower intrinsic dimensionality has lower sample complexity than that of higher intrinsic dimensionality </a:t>
            </a:r>
          </a:p>
          <a:p>
            <a:r>
              <a:rPr lang="en-US" altLang="zh-CN" dirty="0"/>
              <a:t>we create four synthetic datasets of varying intrinsic dimensionality: 16, 32, 64, 128, fixed extrinsic dimensionality: 3×32×32, and two classes: basenji and beagle.</a:t>
            </a:r>
          </a:p>
          <a:p>
            <a:r>
              <a:rPr lang="en-US" altLang="zh-CN" dirty="0"/>
              <a:t>Test Size: N=1700</a:t>
            </a:r>
          </a:p>
          <a:p>
            <a:r>
              <a:rPr lang="en-US" altLang="zh-CN" dirty="0"/>
              <a:t>Training Architecture: ResNet-18 (width = 64) </a:t>
            </a:r>
          </a:p>
          <a:p>
            <a:endParaRPr lang="en-US" altLang="zh-CN" dirty="0"/>
          </a:p>
          <a:p>
            <a:endParaRPr lang="zh-CN" altLang="en-US" dirty="0"/>
          </a:p>
        </p:txBody>
      </p:sp>
      <p:pic>
        <p:nvPicPr>
          <p:cNvPr id="5" name="图片 4">
            <a:extLst>
              <a:ext uri="{FF2B5EF4-FFF2-40B4-BE49-F238E27FC236}">
                <a16:creationId xmlns:a16="http://schemas.microsoft.com/office/drawing/2014/main" id="{42367558-2ABF-05F4-85B0-5F0A61426E1D}"/>
              </a:ext>
            </a:extLst>
          </p:cNvPr>
          <p:cNvPicPr>
            <a:picLocks noChangeAspect="1"/>
          </p:cNvPicPr>
          <p:nvPr/>
        </p:nvPicPr>
        <p:blipFill>
          <a:blip r:embed="rId2"/>
          <a:stretch>
            <a:fillRect/>
          </a:stretch>
        </p:blipFill>
        <p:spPr>
          <a:xfrm>
            <a:off x="2888430" y="3202775"/>
            <a:ext cx="8045102" cy="3655225"/>
          </a:xfrm>
          <a:prstGeom prst="rect">
            <a:avLst/>
          </a:prstGeom>
        </p:spPr>
      </p:pic>
      <p:sp>
        <p:nvSpPr>
          <p:cNvPr id="6" name="文本框 5">
            <a:extLst>
              <a:ext uri="{FF2B5EF4-FFF2-40B4-BE49-F238E27FC236}">
                <a16:creationId xmlns:a16="http://schemas.microsoft.com/office/drawing/2014/main" id="{AC10FD2D-69A0-FD85-FF52-AC775E1DCA8F}"/>
              </a:ext>
            </a:extLst>
          </p:cNvPr>
          <p:cNvSpPr txBox="1"/>
          <p:nvPr/>
        </p:nvSpPr>
        <p:spPr>
          <a:xfrm>
            <a:off x="449947" y="4379769"/>
            <a:ext cx="22284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Synthetic Data!</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87277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EE43A-F561-A188-4D52-901BFA80DF59}"/>
              </a:ext>
            </a:extLst>
          </p:cNvPr>
          <p:cNvSpPr>
            <a:spLocks noGrp="1"/>
          </p:cNvSpPr>
          <p:nvPr>
            <p:ph type="title"/>
          </p:nvPr>
        </p:nvSpPr>
        <p:spPr/>
        <p:txBody>
          <a:bodyPr/>
          <a:lstStyle/>
          <a:p>
            <a:r>
              <a:rPr lang="en-US" altLang="zh-CN" dirty="0"/>
              <a:t>Intrinsic dimension matters for generalization</a:t>
            </a:r>
            <a:endParaRPr lang="zh-CN" altLang="en-US" dirty="0"/>
          </a:p>
        </p:txBody>
      </p:sp>
      <p:sp>
        <p:nvSpPr>
          <p:cNvPr id="3" name="内容占位符 2">
            <a:extLst>
              <a:ext uri="{FF2B5EF4-FFF2-40B4-BE49-F238E27FC236}">
                <a16:creationId xmlns:a16="http://schemas.microsoft.com/office/drawing/2014/main" id="{E5A487F5-606B-05FF-3C3F-C3305B8292C0}"/>
              </a:ext>
            </a:extLst>
          </p:cNvPr>
          <p:cNvSpPr>
            <a:spLocks noGrp="1"/>
          </p:cNvSpPr>
          <p:nvPr>
            <p:ph idx="1"/>
          </p:nvPr>
        </p:nvSpPr>
        <p:spPr/>
        <p:txBody>
          <a:bodyPr/>
          <a:lstStyle/>
          <a:p>
            <a:r>
              <a:rPr lang="en-US" altLang="zh-CN" dirty="0"/>
              <a:t>Sample Complexity:</a:t>
            </a:r>
            <a:r>
              <a:rPr lang="zh-CN" altLang="en-US" dirty="0"/>
              <a:t> </a:t>
            </a:r>
            <a:r>
              <a:rPr lang="en-US" altLang="zh-CN" dirty="0"/>
              <a:t>MNIST&lt;CIFAR10,SVHN&lt;IMAGENET  </a:t>
            </a:r>
            <a:endParaRPr lang="zh-CN" altLang="en-US" dirty="0"/>
          </a:p>
        </p:txBody>
      </p:sp>
      <p:pic>
        <p:nvPicPr>
          <p:cNvPr id="5" name="图片 4">
            <a:extLst>
              <a:ext uri="{FF2B5EF4-FFF2-40B4-BE49-F238E27FC236}">
                <a16:creationId xmlns:a16="http://schemas.microsoft.com/office/drawing/2014/main" id="{2FA75E88-8B83-EFD6-8086-146465955D8F}"/>
              </a:ext>
            </a:extLst>
          </p:cNvPr>
          <p:cNvPicPr>
            <a:picLocks noChangeAspect="1"/>
          </p:cNvPicPr>
          <p:nvPr/>
        </p:nvPicPr>
        <p:blipFill>
          <a:blip r:embed="rId2"/>
          <a:stretch>
            <a:fillRect/>
          </a:stretch>
        </p:blipFill>
        <p:spPr>
          <a:xfrm>
            <a:off x="2721776" y="3220141"/>
            <a:ext cx="6519910" cy="2414605"/>
          </a:xfrm>
          <a:prstGeom prst="rect">
            <a:avLst/>
          </a:prstGeom>
        </p:spPr>
      </p:pic>
      <p:pic>
        <p:nvPicPr>
          <p:cNvPr id="7" name="图片 6">
            <a:extLst>
              <a:ext uri="{FF2B5EF4-FFF2-40B4-BE49-F238E27FC236}">
                <a16:creationId xmlns:a16="http://schemas.microsoft.com/office/drawing/2014/main" id="{C9851834-77B9-8ACB-02B3-43F0B99A8F89}"/>
              </a:ext>
            </a:extLst>
          </p:cNvPr>
          <p:cNvPicPr>
            <a:picLocks noChangeAspect="1"/>
          </p:cNvPicPr>
          <p:nvPr/>
        </p:nvPicPr>
        <p:blipFill>
          <a:blip r:embed="rId3"/>
          <a:stretch>
            <a:fillRect/>
          </a:stretch>
        </p:blipFill>
        <p:spPr>
          <a:xfrm>
            <a:off x="3080458" y="1733315"/>
            <a:ext cx="5382938" cy="1262245"/>
          </a:xfrm>
          <a:prstGeom prst="rect">
            <a:avLst/>
          </a:prstGeom>
        </p:spPr>
      </p:pic>
      <p:sp>
        <p:nvSpPr>
          <p:cNvPr id="8" name="文本框 7">
            <a:extLst>
              <a:ext uri="{FF2B5EF4-FFF2-40B4-BE49-F238E27FC236}">
                <a16:creationId xmlns:a16="http://schemas.microsoft.com/office/drawing/2014/main" id="{AF3C0432-E42B-0C01-ACAB-CB2A7A268271}"/>
              </a:ext>
            </a:extLst>
          </p:cNvPr>
          <p:cNvSpPr txBox="1"/>
          <p:nvPr/>
        </p:nvSpPr>
        <p:spPr>
          <a:xfrm>
            <a:off x="449947" y="4379769"/>
            <a:ext cx="15953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Real Data!</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55248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A3C3-AB04-919F-541F-E9B6B1947171}"/>
              </a:ext>
            </a:extLst>
          </p:cNvPr>
          <p:cNvSpPr>
            <a:spLocks noGrp="1"/>
          </p:cNvSpPr>
          <p:nvPr>
            <p:ph type="title"/>
          </p:nvPr>
        </p:nvSpPr>
        <p:spPr/>
        <p:txBody>
          <a:bodyPr/>
          <a:lstStyle/>
          <a:p>
            <a:r>
              <a:rPr lang="en-US" altLang="zh-CN" dirty="0"/>
              <a:t>Intrinsic dimension matters for generalization</a:t>
            </a:r>
            <a:endParaRPr lang="zh-CN" altLang="en-US" dirty="0"/>
          </a:p>
        </p:txBody>
      </p:sp>
      <p:sp>
        <p:nvSpPr>
          <p:cNvPr id="3" name="内容占位符 2">
            <a:extLst>
              <a:ext uri="{FF2B5EF4-FFF2-40B4-BE49-F238E27FC236}">
                <a16:creationId xmlns:a16="http://schemas.microsoft.com/office/drawing/2014/main" id="{AD29BEFA-7FDE-6D46-ED1E-254FEAA6C2CA}"/>
              </a:ext>
            </a:extLst>
          </p:cNvPr>
          <p:cNvSpPr>
            <a:spLocks noGrp="1"/>
          </p:cNvSpPr>
          <p:nvPr>
            <p:ph idx="1"/>
          </p:nvPr>
        </p:nvSpPr>
        <p:spPr/>
        <p:txBody>
          <a:bodyPr/>
          <a:lstStyle/>
          <a:p>
            <a:r>
              <a:rPr lang="en-US" altLang="zh-CN" dirty="0"/>
              <a:t>Hypothesis 2: extrinsic dimensionality is irrelevant for sample complexity</a:t>
            </a:r>
          </a:p>
          <a:p>
            <a:r>
              <a:rPr lang="en-US" altLang="zh-CN" dirty="0"/>
              <a:t>We create four synthetic datasets of varying extrinsic dimensionality by resizing the images with nearest-neighbor interpolation.</a:t>
            </a:r>
          </a:p>
          <a:p>
            <a:r>
              <a:rPr lang="en-US" altLang="zh-CN" b="1" dirty="0"/>
              <a:t>Training set: </a:t>
            </a:r>
            <a:r>
              <a:rPr lang="en-US" altLang="zh-CN" dirty="0"/>
              <a:t>6 datasets of square, 3-channel images of sizes 16, 32, 64, 128, 256, ID=128(fixed)</a:t>
            </a:r>
          </a:p>
          <a:p>
            <a:r>
              <a:rPr lang="en-US" altLang="zh-CN" b="1" dirty="0"/>
              <a:t>Test Size: </a:t>
            </a:r>
            <a:r>
              <a:rPr lang="en-US" altLang="zh-CN" dirty="0"/>
              <a:t>N=1700</a:t>
            </a:r>
          </a:p>
          <a:p>
            <a:r>
              <a:rPr lang="en-US" altLang="zh-CN" b="1" dirty="0"/>
              <a:t>Training Architecture: </a:t>
            </a:r>
            <a:r>
              <a:rPr lang="en-US" altLang="zh-CN" dirty="0"/>
              <a:t>ResNet-18 (width = 64) </a:t>
            </a:r>
          </a:p>
          <a:p>
            <a:endParaRPr lang="zh-CN" altLang="en-US" dirty="0"/>
          </a:p>
        </p:txBody>
      </p:sp>
      <p:pic>
        <p:nvPicPr>
          <p:cNvPr id="5" name="图片 4">
            <a:extLst>
              <a:ext uri="{FF2B5EF4-FFF2-40B4-BE49-F238E27FC236}">
                <a16:creationId xmlns:a16="http://schemas.microsoft.com/office/drawing/2014/main" id="{79CF199D-7487-2BDA-1AAF-A661C1DECDDD}"/>
              </a:ext>
            </a:extLst>
          </p:cNvPr>
          <p:cNvPicPr>
            <a:picLocks noChangeAspect="1"/>
          </p:cNvPicPr>
          <p:nvPr/>
        </p:nvPicPr>
        <p:blipFill>
          <a:blip r:embed="rId3"/>
          <a:stretch>
            <a:fillRect/>
          </a:stretch>
        </p:blipFill>
        <p:spPr>
          <a:xfrm>
            <a:off x="2787281" y="3472819"/>
            <a:ext cx="7534330" cy="3243286"/>
          </a:xfrm>
          <a:prstGeom prst="rect">
            <a:avLst/>
          </a:prstGeom>
        </p:spPr>
      </p:pic>
    </p:spTree>
    <p:extLst>
      <p:ext uri="{BB962C8B-B14F-4D97-AF65-F5344CB8AC3E}">
        <p14:creationId xmlns:p14="http://schemas.microsoft.com/office/powerpoint/2010/main" val="2977337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C65A7-C1A3-1813-8550-F14960C720E0}"/>
              </a:ext>
            </a:extLst>
          </p:cNvPr>
          <p:cNvSpPr>
            <a:spLocks noGrp="1"/>
          </p:cNvSpPr>
          <p:nvPr>
            <p:ph type="title"/>
          </p:nvPr>
        </p:nvSpPr>
        <p:spPr/>
        <p:txBody>
          <a:bodyPr>
            <a:normAutofit/>
          </a:bodyPr>
          <a:lstStyle/>
          <a:p>
            <a:r>
              <a:rPr lang="en-US" altLang="zh-CN" dirty="0"/>
              <a:t>Adding noise changes dimensionality to affect generalization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D348912-99A6-5529-DCA5-CF43640B7C8F}"/>
                  </a:ext>
                </a:extLst>
              </p:cNvPr>
              <p:cNvSpPr>
                <a:spLocks noGrp="1"/>
              </p:cNvSpPr>
              <p:nvPr>
                <p:ph idx="1"/>
              </p:nvPr>
            </p:nvSpPr>
            <p:spPr/>
            <p:txBody>
              <a:bodyPr/>
              <a:lstStyle/>
              <a:p>
                <a:r>
                  <a:rPr lang="en-US" altLang="zh-CN" dirty="0"/>
                  <a:t> We thus add independent noise, drawn uniformly from a fixed randomly oriented </a:t>
                </a:r>
                <a14:m>
                  <m:oMath xmlns:m="http://schemas.openxmlformats.org/officeDocument/2006/math">
                    <m:r>
                      <a:rPr lang="en-US" altLang="zh-CN" b="0" i="1" smtClean="0">
                        <a:latin typeface="Cambria Math" panose="02040503050406030204" pitchFamily="18" charset="0"/>
                      </a:rPr>
                      <m:t>𝑑</m:t>
                    </m:r>
                  </m:oMath>
                </a14:m>
                <a:r>
                  <a:rPr lang="en-US" altLang="zh-CN" dirty="0"/>
                  <a:t>-dimensional unit hypercube embedded in pixel space, to each sample in a dataset.</a:t>
                </a:r>
              </a:p>
              <a:p>
                <a:r>
                  <a:rPr lang="en-US" altLang="zh-CN" dirty="0"/>
                  <a:t>Add noise of varying dimensions.</a:t>
                </a:r>
              </a:p>
              <a:p>
                <a:r>
                  <a:rPr lang="en-US" altLang="zh-CN" dirty="0"/>
                  <a:t>Starting with CIFAR-10 data, we add noise of varying dimensions, 256, 512, 1024, 2048, 2560.</a:t>
                </a:r>
              </a:p>
              <a:p>
                <a:endParaRPr lang="zh-CN" altLang="en-US" dirty="0"/>
              </a:p>
            </p:txBody>
          </p:sp>
        </mc:Choice>
        <mc:Fallback xmlns="">
          <p:sp>
            <p:nvSpPr>
              <p:cNvPr id="3" name="内容占位符 2">
                <a:extLst>
                  <a:ext uri="{FF2B5EF4-FFF2-40B4-BE49-F238E27FC236}">
                    <a16:creationId xmlns:a16="http://schemas.microsoft.com/office/drawing/2014/main" id="{2D348912-99A6-5529-DCA5-CF43640B7C8F}"/>
                  </a:ext>
                </a:extLst>
              </p:cNvPr>
              <p:cNvSpPr>
                <a:spLocks noGrp="1" noRot="1" noChangeAspect="1" noMove="1" noResize="1" noEditPoints="1" noAdjustHandles="1" noChangeArrowheads="1" noChangeShapeType="1" noTextEdit="1"/>
              </p:cNvSpPr>
              <p:nvPr>
                <p:ph idx="1"/>
              </p:nvPr>
            </p:nvSpPr>
            <p:spPr>
              <a:blipFill>
                <a:blip r:embed="rId3"/>
                <a:stretch>
                  <a:fillRect l="-503" t="-7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B825F5B-BF33-3A5F-F932-D42211E69B69}"/>
              </a:ext>
            </a:extLst>
          </p:cNvPr>
          <p:cNvPicPr>
            <a:picLocks noChangeAspect="1"/>
          </p:cNvPicPr>
          <p:nvPr/>
        </p:nvPicPr>
        <p:blipFill>
          <a:blip r:embed="rId4"/>
          <a:stretch>
            <a:fillRect/>
          </a:stretch>
        </p:blipFill>
        <p:spPr>
          <a:xfrm>
            <a:off x="2553994" y="2505036"/>
            <a:ext cx="6234158" cy="1062045"/>
          </a:xfrm>
          <a:prstGeom prst="rect">
            <a:avLst/>
          </a:prstGeom>
        </p:spPr>
      </p:pic>
      <p:pic>
        <p:nvPicPr>
          <p:cNvPr id="7" name="图片 6">
            <a:extLst>
              <a:ext uri="{FF2B5EF4-FFF2-40B4-BE49-F238E27FC236}">
                <a16:creationId xmlns:a16="http://schemas.microsoft.com/office/drawing/2014/main" id="{1A9109A8-A9DB-E74C-6567-374B1D5D7E79}"/>
              </a:ext>
            </a:extLst>
          </p:cNvPr>
          <p:cNvPicPr>
            <a:picLocks noChangeAspect="1"/>
          </p:cNvPicPr>
          <p:nvPr/>
        </p:nvPicPr>
        <p:blipFill>
          <a:blip r:embed="rId5"/>
          <a:stretch>
            <a:fillRect/>
          </a:stretch>
        </p:blipFill>
        <p:spPr>
          <a:xfrm>
            <a:off x="1696118" y="3756860"/>
            <a:ext cx="8243948" cy="2997800"/>
          </a:xfrm>
          <a:prstGeom prst="rect">
            <a:avLst/>
          </a:prstGeom>
        </p:spPr>
      </p:pic>
    </p:spTree>
    <p:extLst>
      <p:ext uri="{BB962C8B-B14F-4D97-AF65-F5344CB8AC3E}">
        <p14:creationId xmlns:p14="http://schemas.microsoft.com/office/powerpoint/2010/main" val="1933565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 Framework</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903710" y="1159504"/>
                <a:ext cx="6124639" cy="2746573"/>
              </a:xfrm>
            </p:spPr>
            <p:txBody>
              <a:bodyPr/>
              <a:lstStyle/>
              <a:p>
                <a:r>
                  <a:rPr lang="en-US" altLang="zh-CN" dirty="0"/>
                  <a:t>First Stage</a:t>
                </a:r>
                <a:r>
                  <a:rPr lang="zh-CN" altLang="en-US" dirty="0"/>
                  <a:t>：</a:t>
                </a:r>
                <a:r>
                  <a:rPr lang="en-US" altLang="zh-CN" dirty="0"/>
                  <a:t>Intrinsic Dimension Estimation</a:t>
                </a:r>
              </a:p>
              <a:p>
                <a:pPr marL="797560" lvl="2" indent="0">
                  <a:buNone/>
                </a:pPr>
                <a:r>
                  <a:rPr lang="en-US" altLang="zh-CN" dirty="0"/>
                  <a:t>Construct a latent embedding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𝑑𝑡</m:t>
                        </m:r>
                      </m:sub>
                    </m:sSub>
                  </m:oMath>
                </a14:m>
                <a:endParaRPr lang="en-US" altLang="zh-CN" dirty="0"/>
              </a:p>
              <a:p>
                <a:r>
                  <a:rPr lang="en-US" altLang="zh-CN" dirty="0"/>
                  <a:t> 	Predict the future video frames </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𝑑𝑡</m:t>
                        </m:r>
                      </m:sub>
                    </m:sSub>
                  </m:oMath>
                </a14:m>
                <a:endParaRPr lang="en-US" altLang="zh-CN" dirty="0"/>
              </a:p>
              <a:p>
                <a:pPr marL="398780" lvl="1" indent="0">
                  <a:buNone/>
                </a:pPr>
                <a:r>
                  <a:rPr lang="en-US" altLang="zh-CN"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𝑋</m:t>
                            </m:r>
                          </m:e>
                        </m:acc>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𝑑𝑡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𝐷</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𝐸</m:t>
                        </m:r>
                      </m:sub>
                    </m:sSub>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𝑋</m:t>
                                </m:r>
                              </m:e>
                            </m:acc>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𝐷</m:t>
                        </m:r>
                      </m:sub>
                    </m:sSub>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𝐿</m:t>
                            </m:r>
                          </m:e>
                          <m:sub>
                            <m:r>
                              <a:rPr lang="en-US" altLang="zh-CN" b="0" i="1" smtClean="0">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𝑑𝑡</m:t>
                            </m:r>
                          </m:sub>
                        </m:sSub>
                      </m:e>
                    </m:d>
                    <m:r>
                      <a:rPr lang="en-US" altLang="zh-CN" b="0" i="1" smtClean="0">
                        <a:latin typeface="Cambria Math" panose="02040503050406030204" pitchFamily="18" charset="0"/>
                        <a:ea typeface="Cambria Math" panose="02040503050406030204" pitchFamily="18" charset="0"/>
                      </a:rPr>
                      <m:t>.</m:t>
                    </m:r>
                  </m:oMath>
                </a14:m>
                <a:endParaRPr lang="en-US" altLang="zh-CN" dirty="0"/>
              </a:p>
              <a:p>
                <a:pPr marL="398780" lvl="1" indent="0">
                  <a:buNone/>
                </a:pPr>
                <a:r>
                  <a:rPr lang="en-US" altLang="zh-CN" dirty="0"/>
                  <a:t>      Output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r>
                  <a:rPr lang="en-US" altLang="zh-CN" dirty="0"/>
                  <a:t> </a:t>
                </a:r>
              </a:p>
              <a:p>
                <a:pPr marL="398780" lvl="1" indent="0">
                  <a:buNone/>
                </a:pPr>
                <a:r>
                  <a:rPr lang="en-US" altLang="zh-CN" dirty="0"/>
                  <a:t>      </a:t>
                </a:r>
                <a:r>
                  <a:rPr lang="en-US" altLang="zh-CN" dirty="0">
                    <a:solidFill>
                      <a:srgbClr val="FF0000"/>
                    </a:solidFill>
                  </a:rPr>
                  <a:t>Calculate Intrinsic Dimension using (MLE)</a:t>
                </a:r>
              </a:p>
              <a:p>
                <a:pPr marL="398780" lvl="1" indent="0">
                  <a:buNone/>
                </a:pPr>
                <a:r>
                  <a:rPr lang="en-US" altLang="zh-CN" dirty="0"/>
                  <a:t>      Loss Function:</a:t>
                </a:r>
                <a:r>
                  <a:rPr lang="zh-CN" altLang="en-US" dirty="0"/>
                  <a:t> </a:t>
                </a:r>
                <a:endParaRPr lang="en-US" altLang="zh-CN" dirty="0"/>
              </a:p>
              <a:p>
                <a:pPr marL="398780" lvl="1" indent="0">
                  <a:buNone/>
                </a:pPr>
                <a:endParaRPr lang="en-US" altLang="zh-CN" dirty="0"/>
              </a:p>
              <a:p>
                <a:pPr marL="398780"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903710" y="1159504"/>
                <a:ext cx="6124639" cy="2746573"/>
              </a:xfrm>
              <a:blipFill>
                <a:blip r:embed="rId3"/>
                <a:stretch>
                  <a:fillRect l="-796" t="-1996"/>
                </a:stretch>
              </a:blipFill>
            </p:spPr>
            <p:txBody>
              <a:bodyPr/>
              <a:lstStyle/>
              <a:p>
                <a:r>
                  <a:rPr lang="zh-CN" altLang="en-US">
                    <a:noFill/>
                  </a:rPr>
                  <a:t> </a:t>
                </a:r>
              </a:p>
            </p:txBody>
          </p:sp>
        </mc:Fallback>
      </mc:AlternateContent>
      <p:pic>
        <p:nvPicPr>
          <p:cNvPr id="7" name="图片 6"/>
          <p:cNvPicPr>
            <a:picLocks noChangeAspect="1"/>
          </p:cNvPicPr>
          <p:nvPr/>
        </p:nvPicPr>
        <p:blipFill rotWithShape="1">
          <a:blip r:embed="rId4"/>
          <a:srcRect l="3990" r="2520"/>
          <a:stretch>
            <a:fillRect/>
          </a:stretch>
        </p:blipFill>
        <p:spPr>
          <a:xfrm>
            <a:off x="98190" y="929852"/>
            <a:ext cx="5731878" cy="5274457"/>
          </a:xfrm>
          <a:prstGeom prst="rect">
            <a:avLst/>
          </a:prstGeom>
        </p:spPr>
      </p:pic>
      <mc:AlternateContent xmlns:mc="http://schemas.openxmlformats.org/markup-compatibility/2006" xmlns:a14="http://schemas.microsoft.com/office/drawing/2010/main">
        <mc:Choice Requires="a14">
          <p:sp>
            <p:nvSpPr>
              <p:cNvPr id="8" name="内容占位符 2"/>
              <p:cNvSpPr txBox="1"/>
              <p:nvPr/>
            </p:nvSpPr>
            <p:spPr>
              <a:xfrm>
                <a:off x="5830068" y="4095685"/>
                <a:ext cx="6263742" cy="2472016"/>
              </a:xfrm>
              <a:prstGeom prst="rect">
                <a:avLst/>
              </a:prstGeom>
            </p:spPr>
            <p:txBody>
              <a:bodyPr vert="horz" lIns="91440" tIns="45720" rIns="91440" bIns="45720" rtlCol="0">
                <a:normAutofit/>
              </a:bodyPr>
              <a:lstStyle>
                <a:lvl1pPr marL="199390" indent="-199390" algn="l" defTabSz="797560" rtl="0" eaLnBrk="1" latinLnBrk="0" hangingPunct="1">
                  <a:lnSpc>
                    <a:spcPts val="2385"/>
                  </a:lnSpc>
                  <a:spcBef>
                    <a:spcPts val="87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a:lstStyle>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tabLst/>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Second Stage</a:t>
                </a:r>
                <a:r>
                  <a:rPr kumimoji="0" lang="zh-CN" altLang="en-US"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t>
                </a: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Neural State Variable &amp; Latent Dynamics</a:t>
                </a:r>
              </a:p>
              <a:p>
                <a:pPr marL="797560" marR="0" lvl="2" indent="0" algn="l" defTabSz="797560" rtl="0" eaLnBrk="1" fontAlgn="auto" latinLnBrk="0" hangingPunct="1">
                  <a:lnSpc>
                    <a:spcPct val="90000"/>
                  </a:lnSpc>
                  <a:spcBef>
                    <a:spcPts val="435"/>
                  </a:spcBef>
                  <a:spcAft>
                    <a:spcPts val="0"/>
                  </a:spcAft>
                  <a:buClrTx/>
                  <a:buSzTx/>
                  <a:buFont typeface="Arial" panose="020B0604020202020204" pitchFamily="34" charset="0"/>
                  <a:buNone/>
                  <a:tabLst/>
                  <a:defRPr/>
                </a:pPr>
                <a14:m>
                  <m:oMath xmlns:m="http://schemas.openxmlformats.org/officeDocument/2006/math">
                    <m:sSub>
                      <m:sSub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𝑉</m:t>
                        </m:r>
                      </m:e>
                      <m: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𝑑𝑡</m:t>
                        </m:r>
                      </m:sub>
                    </m:s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e>
                      <m: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𝐸</m:t>
                        </m:r>
                      </m:sub>
                    </m:s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e>
                      <m:sub>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cs typeface="+mn-cs"/>
                          </a:rPr>
                          <m:t>𝑡</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𝑑𝑡</m:t>
                        </m:r>
                      </m:sub>
                    </m:s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a:t>
                </a:r>
              </a:p>
              <a:p>
                <a:pPr marL="398780" marR="0" lvl="1" indent="0" algn="l" defTabSz="797560" rtl="0" eaLnBrk="1" fontAlgn="auto" latinLnBrk="0" hangingPunct="1">
                  <a:lnSpc>
                    <a:spcPct val="90000"/>
                  </a:lnSpc>
                  <a:spcBef>
                    <a:spcPts val="435"/>
                  </a:spcBef>
                  <a:spcAft>
                    <a:spcPts val="0"/>
                  </a:spcAft>
                  <a:buClrTx/>
                  <a:buSzTx/>
                  <a:buFont typeface="Arial" panose="020B0604020202020204" pitchFamily="34" charset="0"/>
                  <a:buNone/>
                  <a:tabLst/>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a:t>
                </a:r>
                <a14:m>
                  <m:oMath xmlns:m="http://schemas.openxmlformats.org/officeDocument/2006/math">
                    <m:r>
                      <a:rPr kumimoji="0" lang="en-US" altLang="zh-CN" sz="1990" b="0"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sSup>
                      <m:sSup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𝑅</m:t>
                        </m:r>
                      </m:e>
                      <m:sup>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𝐼𝐷</m:t>
                        </m:r>
                      </m:sup>
                    </m:sSup>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p>
                      <m:sSup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𝑅</m:t>
                        </m:r>
                      </m:e>
                      <m:sup>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𝑁</m:t>
                        </m:r>
                      </m:sup>
                    </m:sSup>
                  </m:oMath>
                </a14:m>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398780" marR="0" lvl="1" indent="0" algn="l" defTabSz="797560" rtl="0" eaLnBrk="1" fontAlgn="auto" latinLnBrk="0" hangingPunct="1">
                  <a:lnSpc>
                    <a:spcPct val="90000"/>
                  </a:lnSpc>
                  <a:spcBef>
                    <a:spcPts val="435"/>
                  </a:spcBef>
                  <a:spcAft>
                    <a:spcPts val="0"/>
                  </a:spcAft>
                  <a:buClrTx/>
                  <a:buSzTx/>
                  <a:buFont typeface="Arial" panose="020B0604020202020204" pitchFamily="34" charset="0"/>
                  <a:buNone/>
                  <a:tabLst/>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a:t>
                </a:r>
                <a14:m>
                  <m:oMath xmlns:m="http://schemas.openxmlformats.org/officeDocument/2006/math">
                    <m:sSub>
                      <m:sSub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acc>
                          <m:accPr>
                            <m:chr m:val="̂"/>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e>
                        </m:acc>
                      </m:e>
                      <m: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𝑑𝑡</m:t>
                        </m:r>
                      </m:sub>
                    </m:s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e>
                      <m: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𝐷</m:t>
                        </m:r>
                      </m:sub>
                    </m:s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h</m:t>
                        </m:r>
                      </m:e>
                      <m: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𝐸</m:t>
                        </m:r>
                      </m:sub>
                    </m:sSub>
                    <m:d>
                      <m:d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dPr>
                      <m:e>
                        <m:sSub>
                          <m:sSubPr>
                            <m:ctrlP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cs typeface="+mn-cs"/>
                              </a:rPr>
                              <m:t>𝐿</m:t>
                            </m:r>
                          </m:e>
                          <m:sub>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cs typeface="+mn-cs"/>
                              </a:rPr>
                              <m:t>𝑡</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𝑑𝑡</m:t>
                            </m:r>
                          </m:sub>
                        </m:sSub>
                      </m:e>
                    </m:d>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h</m:t>
                        </m:r>
                      </m:e>
                      <m: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𝐷</m:t>
                        </m:r>
                      </m:sub>
                    </m:s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cs typeface="+mn-cs"/>
                          </a:rPr>
                          <m:t>𝑉</m:t>
                        </m:r>
                      </m:e>
                      <m:sub>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cs typeface="+mn-cs"/>
                          </a:rPr>
                          <m:t>𝑡</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𝑡</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altLang="zh-CN" sz="199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𝑑𝑡</m:t>
                        </m:r>
                      </m:sub>
                    </m:s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398780" marR="0" lvl="1" indent="0" algn="l" defTabSz="797560" rtl="0" eaLnBrk="1" fontAlgn="auto" latinLnBrk="0" hangingPunct="1">
                  <a:lnSpc>
                    <a:spcPct val="90000"/>
                  </a:lnSpc>
                  <a:spcBef>
                    <a:spcPts val="435"/>
                  </a:spcBef>
                  <a:spcAft>
                    <a:spcPts val="0"/>
                  </a:spcAft>
                  <a:buClrTx/>
                  <a:buSzTx/>
                  <a:buFont typeface="Arial" panose="020B0604020202020204" pitchFamily="34" charset="0"/>
                  <a:buNone/>
                  <a:tabLst/>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Loss Function: </a:t>
                </a:r>
              </a:p>
              <a:p>
                <a:pPr marL="398780" marR="0" lvl="1" indent="0" algn="l" defTabSz="797560" rtl="0" eaLnBrk="1" fontAlgn="auto" latinLnBrk="0" hangingPunct="1">
                  <a:lnSpc>
                    <a:spcPct val="90000"/>
                  </a:lnSpc>
                  <a:spcBef>
                    <a:spcPts val="435"/>
                  </a:spcBef>
                  <a:spcAft>
                    <a:spcPts val="0"/>
                  </a:spcAft>
                  <a:buClrTx/>
                  <a:buSzTx/>
                  <a:buFont typeface="Arial" panose="020B0604020202020204" pitchFamily="34" charset="0"/>
                  <a:buNone/>
                  <a:tabLst/>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a:t>
                </a:r>
              </a:p>
            </p:txBody>
          </p:sp>
        </mc:Choice>
        <mc:Fallback xmlns="">
          <p:sp>
            <p:nvSpPr>
              <p:cNvPr id="8" name="内容占位符 2"/>
              <p:cNvSpPr txBox="1">
                <a:spLocks noRot="1" noChangeAspect="1" noMove="1" noResize="1" noEditPoints="1" noAdjustHandles="1" noChangeArrowheads="1" noChangeShapeType="1" noTextEdit="1"/>
              </p:cNvSpPr>
              <p:nvPr/>
            </p:nvSpPr>
            <p:spPr>
              <a:xfrm>
                <a:off x="5830068" y="4095685"/>
                <a:ext cx="6263742" cy="2472016"/>
              </a:xfrm>
              <a:prstGeom prst="rect">
                <a:avLst/>
              </a:prstGeom>
              <a:blipFill>
                <a:blip r:embed="rId5"/>
                <a:stretch>
                  <a:fillRect l="-778" t="-2222"/>
                </a:stretch>
              </a:blipFill>
            </p:spPr>
            <p:txBody>
              <a:bodyPr/>
              <a:lstStyle/>
              <a:p>
                <a:r>
                  <a:rPr lang="zh-CN" altLang="en-US">
                    <a:noFill/>
                  </a:rPr>
                  <a:t> </a:t>
                </a:r>
              </a:p>
            </p:txBody>
          </p:sp>
        </mc:Fallback>
      </mc:AlternateContent>
      <p:pic>
        <p:nvPicPr>
          <p:cNvPr id="18" name="图片 17"/>
          <p:cNvPicPr>
            <a:picLocks noChangeAspect="1"/>
          </p:cNvPicPr>
          <p:nvPr/>
        </p:nvPicPr>
        <p:blipFill>
          <a:blip r:embed="rId6"/>
          <a:stretch>
            <a:fillRect/>
          </a:stretch>
        </p:blipFill>
        <p:spPr>
          <a:xfrm>
            <a:off x="8353647" y="3247166"/>
            <a:ext cx="3285358" cy="485127"/>
          </a:xfrm>
          <a:prstGeom prst="rect">
            <a:avLst/>
          </a:prstGeom>
        </p:spPr>
      </p:pic>
      <p:pic>
        <p:nvPicPr>
          <p:cNvPr id="20" name="图片 19"/>
          <p:cNvPicPr>
            <a:picLocks noChangeAspect="1"/>
          </p:cNvPicPr>
          <p:nvPr/>
        </p:nvPicPr>
        <p:blipFill>
          <a:blip r:embed="rId7"/>
          <a:stretch>
            <a:fillRect/>
          </a:stretch>
        </p:blipFill>
        <p:spPr>
          <a:xfrm>
            <a:off x="8353647" y="5462764"/>
            <a:ext cx="3471888" cy="357190"/>
          </a:xfrm>
          <a:prstGeom prst="rect">
            <a:avLst/>
          </a:prstGeom>
        </p:spPr>
      </p:pic>
      <p:sp>
        <p:nvSpPr>
          <p:cNvPr id="21" name="矩形 20"/>
          <p:cNvSpPr/>
          <p:nvPr/>
        </p:nvSpPr>
        <p:spPr>
          <a:xfrm>
            <a:off x="98190" y="1045030"/>
            <a:ext cx="5805520" cy="258649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panose="020B0503020204020204" pitchFamily="34" charset="-122"/>
              <a:cs typeface="+mn-cs"/>
            </a:endParaRPr>
          </a:p>
        </p:txBody>
      </p:sp>
      <p:sp>
        <p:nvSpPr>
          <p:cNvPr id="23" name="文本框 22"/>
          <p:cNvSpPr txBox="1"/>
          <p:nvPr/>
        </p:nvSpPr>
        <p:spPr>
          <a:xfrm>
            <a:off x="1748971" y="675697"/>
            <a:ext cx="29536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dynamics predictive model</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98190" y="3966657"/>
            <a:ext cx="5805520" cy="235212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panose="020B0503020204020204" pitchFamily="34" charset="-122"/>
              <a:cs typeface="+mn-cs"/>
            </a:endParaRPr>
          </a:p>
        </p:txBody>
      </p:sp>
      <p:sp>
        <p:nvSpPr>
          <p:cNvPr id="25" name="文本框 24"/>
          <p:cNvSpPr txBox="1"/>
          <p:nvPr/>
        </p:nvSpPr>
        <p:spPr>
          <a:xfrm>
            <a:off x="1594253" y="3603538"/>
            <a:ext cx="29536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latent reconstruction model</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7D8B69B1-ACB9-4571-FBF2-C7C0E61761B6}"/>
              </a:ext>
            </a:extLst>
          </p:cNvPr>
          <p:cNvPicPr>
            <a:picLocks noChangeAspect="1"/>
          </p:cNvPicPr>
          <p:nvPr/>
        </p:nvPicPr>
        <p:blipFill>
          <a:blip r:embed="rId8"/>
          <a:stretch>
            <a:fillRect/>
          </a:stretch>
        </p:blipFill>
        <p:spPr>
          <a:xfrm>
            <a:off x="9010554" y="849939"/>
            <a:ext cx="1562111" cy="3095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6AB17-88C8-F072-4DFF-B0C0D5B6F1D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E07CF02-5150-B09F-CC1E-44EE314DCC4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13709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BF32EB-CEF2-AE0F-56BB-B658B6DC30AF}"/>
              </a:ext>
            </a:extLst>
          </p:cNvPr>
          <p:cNvSpPr>
            <a:spLocks noGrp="1"/>
          </p:cNvSpPr>
          <p:nvPr>
            <p:ph type="ctrTitle"/>
          </p:nvPr>
        </p:nvSpPr>
        <p:spPr/>
        <p:txBody>
          <a:bodyPr/>
          <a:lstStyle/>
          <a:p>
            <a:r>
              <a:rPr lang="en-US" altLang="zh-CN" dirty="0"/>
              <a:t>Chapter 2  Evaluation </a:t>
            </a:r>
            <a:endParaRPr lang="zh-CN" altLang="en-US" dirty="0"/>
          </a:p>
        </p:txBody>
      </p:sp>
      <p:sp>
        <p:nvSpPr>
          <p:cNvPr id="5" name="副标题 4">
            <a:extLst>
              <a:ext uri="{FF2B5EF4-FFF2-40B4-BE49-F238E27FC236}">
                <a16:creationId xmlns:a16="http://schemas.microsoft.com/office/drawing/2014/main" id="{9D85EA85-064B-5592-1486-C9CB2D6116BD}"/>
              </a:ext>
            </a:extLst>
          </p:cNvPr>
          <p:cNvSpPr>
            <a:spLocks noGrp="1"/>
          </p:cNvSpPr>
          <p:nvPr>
            <p:ph type="subTitle" idx="1"/>
          </p:nvPr>
        </p:nvSpPr>
        <p:spPr>
          <a:xfrm>
            <a:off x="1524000" y="4310548"/>
            <a:ext cx="10261600" cy="1655762"/>
          </a:xfrm>
        </p:spPr>
        <p:txBody>
          <a:bodyPr>
            <a:normAutofit fontScale="92500"/>
          </a:bodyPr>
          <a:lstStyle/>
          <a:p>
            <a:pPr marL="457200" indent="-457200" algn="l">
              <a:buFont typeface="Arial" panose="020B0604020202020204" pitchFamily="34" charset="0"/>
              <a:buChar char="•"/>
            </a:pPr>
            <a:r>
              <a:rPr lang="en-US" altLang="zh-CN" dirty="0"/>
              <a:t>Evaluation 1 -Neural State Variables for </a:t>
            </a:r>
            <a:r>
              <a:rPr lang="en-US" altLang="zh-CN" b="1" dirty="0"/>
              <a:t>Stable Long-Term </a:t>
            </a:r>
            <a:r>
              <a:rPr lang="en-US" altLang="zh-CN" dirty="0"/>
              <a:t>Prediction</a:t>
            </a:r>
          </a:p>
          <a:p>
            <a:pPr marL="457200" indent="-457200" algn="l">
              <a:buFont typeface="Arial" panose="020B0604020202020204" pitchFamily="34" charset="0"/>
              <a:buChar char="•"/>
            </a:pPr>
            <a:r>
              <a:rPr lang="en-US" altLang="zh-CN" sz="2800" dirty="0"/>
              <a:t>Evaluation 2 -Neural State Variables for </a:t>
            </a:r>
            <a:r>
              <a:rPr lang="en-US" altLang="zh-CN" sz="2800" b="1" dirty="0"/>
              <a:t>Dynamics Stability </a:t>
            </a:r>
            <a:r>
              <a:rPr lang="en-US" altLang="zh-CN" sz="2800" dirty="0"/>
              <a:t>Indicators</a:t>
            </a:r>
          </a:p>
          <a:p>
            <a:pPr marL="457200" indent="-457200" algn="l">
              <a:buFont typeface="Arial" panose="020B0604020202020204" pitchFamily="34" charset="0"/>
              <a:buChar char="•"/>
            </a:pPr>
            <a:r>
              <a:rPr lang="en-US" altLang="zh-CN" dirty="0"/>
              <a:t>Evaluation 3 -Neural state variables for </a:t>
            </a:r>
            <a:r>
              <a:rPr lang="en-US" altLang="zh-CN" b="1" dirty="0"/>
              <a:t>robust long-term prediction</a:t>
            </a:r>
            <a:endParaRPr lang="zh-CN" altLang="en-US" b="1" dirty="0"/>
          </a:p>
        </p:txBody>
      </p:sp>
    </p:spTree>
    <p:extLst>
      <p:ext uri="{BB962C8B-B14F-4D97-AF65-F5344CB8AC3E}">
        <p14:creationId xmlns:p14="http://schemas.microsoft.com/office/powerpoint/2010/main" val="398990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5071" y="199089"/>
            <a:ext cx="9122999" cy="635726"/>
          </a:xfrm>
        </p:spPr>
        <p:txBody>
          <a:bodyPr>
            <a:normAutofit fontScale="90000"/>
          </a:bodyPr>
          <a:lstStyle/>
          <a:p>
            <a:r>
              <a:rPr lang="en-US" altLang="zh-CN" dirty="0"/>
              <a:t>Evaluation 1 -Neural State Variables for Stable Long-Term Prediction</a:t>
            </a:r>
            <a:endParaRPr lang="zh-CN" altLang="en-US" dirty="0"/>
          </a:p>
        </p:txBody>
      </p:sp>
      <p:sp>
        <p:nvSpPr>
          <p:cNvPr id="3" name="内容占位符 2"/>
          <p:cNvSpPr>
            <a:spLocks noGrp="1"/>
          </p:cNvSpPr>
          <p:nvPr>
            <p:ph idx="1"/>
          </p:nvPr>
        </p:nvSpPr>
        <p:spPr/>
        <p:txBody>
          <a:bodyPr>
            <a:normAutofit/>
          </a:bodyPr>
          <a:lstStyle/>
          <a:p>
            <a:r>
              <a:rPr lang="en-US" altLang="zh-CN" dirty="0"/>
              <a:t>One-Step Prediction Accuracy:</a:t>
            </a:r>
            <a:r>
              <a:rPr lang="zh-CN" altLang="en-US" dirty="0"/>
              <a:t> </a:t>
            </a:r>
            <a:r>
              <a:rPr lang="en-US" altLang="zh-CN" dirty="0"/>
              <a:t>The learned dynamics may not be accurate since prediction errors are iteratively introduced at every prediction step. </a:t>
            </a:r>
          </a:p>
          <a:p>
            <a:endParaRPr lang="en-US" altLang="zh-CN" dirty="0"/>
          </a:p>
          <a:p>
            <a:r>
              <a:rPr lang="en-US" altLang="zh-CN" dirty="0"/>
              <a:t>Long-term Prediction Stability:  Due to error accumulation, the predicted sequences may not be able to maintain the ground truth state space: one repeated observation from past studies is that the long-term predicted sequences become blur, heavily distorted, or plain background within only a few rollouts. We also observed similar phenomena in our experiments as shown in Fig. 4(A). This is a very important issue to resolve because if objects deform or entirely disappear without following the system dynamics, it would be impossible to follow the system evolution faithfully. Here, we first define this phenomena as long-term prediction stability. We then present quantitative analysis for various prediction schemes. Finally, we will present our solution to approach the stability challenge with Neural State Variables. </a:t>
            </a:r>
            <a:r>
              <a:rPr lang="zh-CN" altLang="en-US" dirty="0"/>
              <a:t>因为如果物体变形或不完全消失，就不可能忠实地跟踪系统的演化。</a:t>
            </a:r>
          </a:p>
        </p:txBody>
      </p:sp>
      <p:pic>
        <p:nvPicPr>
          <p:cNvPr id="4" name="图片 3"/>
          <p:cNvPicPr>
            <a:picLocks noChangeAspect="1"/>
          </p:cNvPicPr>
          <p:nvPr/>
        </p:nvPicPr>
        <p:blipFill rotWithShape="1">
          <a:blip r:embed="rId3"/>
          <a:srcRect l="7231" t="18140" r="3093" b="4697"/>
          <a:stretch>
            <a:fillRect/>
          </a:stretch>
        </p:blipFill>
        <p:spPr>
          <a:xfrm>
            <a:off x="3181492" y="4916098"/>
            <a:ext cx="5210472" cy="17428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5072" y="199089"/>
            <a:ext cx="8896214" cy="635726"/>
          </a:xfrm>
        </p:spPr>
        <p:txBody>
          <a:bodyPr>
            <a:noAutofit/>
          </a:bodyPr>
          <a:lstStyle/>
          <a:p>
            <a:r>
              <a:rPr lang="en-US" altLang="zh-CN"/>
              <a:t>Evaluation 1 -Neural State Variables for Stable Long-Term Prediction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9947" y="956984"/>
                <a:ext cx="10903992" cy="6083896"/>
              </a:xfrm>
            </p:spPr>
            <p:txBody>
              <a:bodyPr>
                <a:normAutofit/>
              </a:bodyPr>
              <a:lstStyle/>
              <a:p>
                <a:r>
                  <a:rPr lang="en-US" altLang="zh-CN" dirty="0"/>
                  <a:t> </a:t>
                </a:r>
                <a:r>
                  <a:rPr lang="zh-CN" altLang="en-US" dirty="0"/>
                  <a:t>衡量指标：</a:t>
                </a:r>
                <a:r>
                  <a:rPr lang="en-US" altLang="zh-CN" dirty="0"/>
                  <a:t>(reject ratio)</a:t>
                </a:r>
              </a:p>
              <a:p>
                <a:pPr lvl="1"/>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𝑠</m:t>
                        </m:r>
                      </m:sub>
                      <m:sup>
                        <m:r>
                          <a:rPr lang="en-US" altLang="zh-CN" b="0" i="1" smtClean="0">
                            <a:latin typeface="Cambria Math" panose="02040503050406030204" pitchFamily="18" charset="0"/>
                          </a:rPr>
                          <m:t>𝑝h𝑦𝑠</m:t>
                        </m:r>
                      </m:sup>
                    </m:sSubSup>
                  </m:oMath>
                </a14:m>
                <a:r>
                  <a:rPr lang="zh-CN" altLang="en-US" dirty="0"/>
                  <a:t> </a:t>
                </a:r>
                <a:r>
                  <a:rPr lang="en-US" altLang="zh-CN" dirty="0"/>
                  <a:t>can be readily defined as a binary value indicating whether the same set of physical variables can still be distilled from a predicted state </a:t>
                </a:r>
                <a14:m>
                  <m:oMath xmlns:m="http://schemas.openxmlformats.org/officeDocument/2006/math">
                    <m:r>
                      <a:rPr lang="en-US" altLang="zh-CN" b="0" i="1" smtClean="0">
                        <a:latin typeface="Cambria Math" panose="02040503050406030204" pitchFamily="18" charset="0"/>
                      </a:rPr>
                      <m:t>𝑋</m:t>
                    </m:r>
                  </m:oMath>
                </a14:m>
                <a:r>
                  <a:rPr lang="en-US" altLang="zh-CN" dirty="0"/>
                  <a:t> as its corresponding ground truth state.</a:t>
                </a:r>
              </a:p>
              <a:p>
                <a:pPr lvl="1"/>
                <a:r>
                  <a:rPr lang="zh-CN" altLang="en-US" dirty="0"/>
                  <a:t>表示来自不同初始状态的每个时间步长有多少个预测帧无法通过物理变量提取测试。</a:t>
                </a:r>
                <a:endParaRPr lang="en-US" altLang="zh-CN" dirty="0"/>
              </a:p>
              <a:p>
                <a:pPr lvl="1"/>
                <a:r>
                  <a:rPr lang="zh-CN" altLang="en-US" dirty="0"/>
                  <a:t>取值：</a:t>
                </a:r>
                <a:r>
                  <a:rPr lang="en-US" altLang="zh-CN" dirty="0"/>
                  <a:t>if the same set of physical variables can still be distilled from a predicted state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𝑋</m:t>
                        </m:r>
                      </m:e>
                    </m:acc>
                  </m:oMath>
                </a14:m>
                <a:r>
                  <a:rPr lang="en-US" altLang="zh-CN" dirty="0"/>
                  <a:t> as its corresponding ground-truth state: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𝑠</m:t>
                        </m:r>
                      </m:sub>
                      <m:sup>
                        <m:r>
                          <a:rPr lang="en-US" altLang="zh-CN" i="1">
                            <a:latin typeface="Cambria Math" panose="02040503050406030204" pitchFamily="18" charset="0"/>
                          </a:rPr>
                          <m:t>𝑝h𝑦𝑠</m:t>
                        </m:r>
                      </m:sup>
                    </m:sSubSup>
                    <m:d>
                      <m:dPr>
                        <m:ctrlPr>
                          <a:rPr lang="en-US" altLang="zh-CN" b="0" i="1"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𝑋</m:t>
                            </m:r>
                          </m:e>
                        </m:acc>
                      </m:e>
                    </m:d>
                    <m:r>
                      <a:rPr lang="en-US" altLang="zh-CN" b="0" i="1" smtClean="0">
                        <a:latin typeface="Cambria Math" panose="02040503050406030204" pitchFamily="18" charset="0"/>
                      </a:rPr>
                      <m:t>=0</m:t>
                    </m:r>
                  </m:oMath>
                </a14:m>
                <a:r>
                  <a:rPr lang="en-US" altLang="zh-CN" dirty="0"/>
                  <a:t>;</a:t>
                </a:r>
              </a:p>
              <a:p>
                <a:pPr marL="398780" lvl="1" indent="0">
                  <a:buNone/>
                </a:pPr>
                <a:r>
                  <a:rPr lang="en-US" altLang="zh-CN" dirty="0"/>
                  <a:t>              others:                                 </a:t>
                </a:r>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𝑠</m:t>
                        </m:r>
                      </m:sub>
                      <m:sup>
                        <m:r>
                          <a:rPr lang="en-US" altLang="zh-CN" i="1">
                            <a:latin typeface="Cambria Math" panose="02040503050406030204" pitchFamily="18" charset="0"/>
                          </a:rPr>
                          <m:t>𝑝h𝑦𝑠</m:t>
                        </m:r>
                      </m:sup>
                    </m:sSubSup>
                    <m:d>
                      <m:dPr>
                        <m:ctrlPr>
                          <a:rPr lang="en-US" altLang="zh-CN" b="0" i="1" smtClean="0">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𝑋</m:t>
                            </m:r>
                          </m:e>
                        </m:acc>
                      </m:e>
                    </m:d>
                    <m:r>
                      <a:rPr lang="en-US" altLang="zh-CN" b="0" i="1" smtClean="0">
                        <a:latin typeface="Cambria Math" panose="02040503050406030204" pitchFamily="18" charset="0"/>
                      </a:rPr>
                      <m:t>=1.</m:t>
                    </m:r>
                  </m:oMath>
                </a14:m>
                <a:endParaRPr lang="en-US" altLang="zh-CN" dirty="0"/>
              </a:p>
              <a:p>
                <a:r>
                  <a:rPr lang="en-US" altLang="zh-CN" dirty="0"/>
                  <a:t>Implementation Details:</a:t>
                </a:r>
              </a:p>
              <a:p>
                <a:pPr lvl="1"/>
                <a:r>
                  <a:rPr lang="en-US" altLang="zh-CN" dirty="0"/>
                  <a:t>Across multiple prediction sequences with various initial states. </a:t>
                </a:r>
              </a:p>
              <a:p>
                <a:r>
                  <a:rPr lang="en-US" altLang="zh-CN" dirty="0"/>
                  <a:t>Hybrid Scheme (N+1</a:t>
                </a:r>
                <a:r>
                  <a:rPr lang="zh-CN" altLang="en-US" dirty="0"/>
                  <a:t> </a:t>
                </a:r>
                <a:r>
                  <a:rPr lang="en-US" altLang="zh-CN" dirty="0"/>
                  <a:t>Steps):</a:t>
                </a:r>
              </a:p>
              <a:p>
                <a:pPr lvl="1"/>
                <a:r>
                  <a:rPr lang="en-US" altLang="zh-CN" dirty="0"/>
                  <a:t>using </a:t>
                </a:r>
                <a:r>
                  <a:rPr lang="en-US" altLang="zh-CN" b="1" dirty="0"/>
                  <a:t>neural state variables </a:t>
                </a:r>
                <a:r>
                  <a:rPr lang="en-US" altLang="zh-CN" dirty="0"/>
                  <a:t>as </a:t>
                </a:r>
                <a:r>
                  <a:rPr lang="en-US" altLang="zh-CN" b="1" dirty="0"/>
                  <a:t>stabilizers</a:t>
                </a:r>
                <a:r>
                  <a:rPr lang="en-US" altLang="zh-CN" dirty="0"/>
                  <a:t> while performing </a:t>
                </a:r>
              </a:p>
              <a:p>
                <a:pPr marL="398780" lvl="1" indent="0">
                  <a:buNone/>
                </a:pPr>
                <a:r>
                  <a:rPr lang="en-US" altLang="zh-CN" dirty="0"/>
                  <a:t>long-term predictions with their corresponding high-dimensional</a:t>
                </a:r>
              </a:p>
              <a:p>
                <a:pPr marL="398780" lvl="1" indent="0">
                  <a:buNone/>
                </a:pPr>
                <a:r>
                  <a:rPr lang="en-US" altLang="zh-CN" dirty="0"/>
                  <a:t>latent embeddings.</a:t>
                </a:r>
              </a:p>
              <a:p>
                <a:pPr lvl="1"/>
                <a:r>
                  <a:rPr lang="en-US" altLang="zh-CN" dirty="0"/>
                  <a:t>for </a:t>
                </a:r>
                <a:r>
                  <a:rPr lang="en-US" altLang="zh-CN" b="1" dirty="0"/>
                  <a:t>every N steps</a:t>
                </a:r>
                <a:r>
                  <a:rPr lang="en-US" altLang="zh-CN" dirty="0"/>
                  <a:t>:</a:t>
                </a:r>
              </a:p>
              <a:p>
                <a:pPr lvl="2"/>
                <a:r>
                  <a:rPr lang="en-US" altLang="zh-CN" dirty="0"/>
                  <a:t>high-dimensional latent vectors</a:t>
                </a:r>
              </a:p>
              <a:p>
                <a:pPr lvl="1"/>
                <a:r>
                  <a:rPr lang="en-US" altLang="zh-CN" dirty="0"/>
                  <a:t>for 1 step:</a:t>
                </a:r>
              </a:p>
              <a:p>
                <a:pPr lvl="2"/>
                <a:r>
                  <a:rPr lang="en-US" altLang="zh-CN" dirty="0"/>
                  <a:t>neural state variables.</a:t>
                </a:r>
              </a:p>
              <a:p>
                <a:pPr marL="398780" lvl="1" indent="0">
                  <a:buNone/>
                </a:pP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49947" y="956984"/>
                <a:ext cx="10903992" cy="6083896"/>
              </a:xfrm>
              <a:blipFill>
                <a:blip r:embed="rId3"/>
                <a:stretch>
                  <a:fillRect l="-503" t="-902"/>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7588037" y="3045655"/>
            <a:ext cx="4603963" cy="3718855"/>
          </a:xfrm>
          <a:prstGeom prst="rect">
            <a:avLst/>
          </a:prstGeom>
        </p:spPr>
      </p:pic>
      <p:sp>
        <p:nvSpPr>
          <p:cNvPr id="9" name="箭头: 右 8"/>
          <p:cNvSpPr/>
          <p:nvPr/>
        </p:nvSpPr>
        <p:spPr>
          <a:xfrm rot="21045817">
            <a:off x="5931441" y="6150443"/>
            <a:ext cx="1022624" cy="45016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panose="020B0503020204020204" pitchFamily="34" charset="-122"/>
              <a:cs typeface="+mn-cs"/>
            </a:endParaRPr>
          </a:p>
        </p:txBody>
      </p:sp>
      <p:sp>
        <p:nvSpPr>
          <p:cNvPr id="10" name="文本框 9"/>
          <p:cNvSpPr txBox="1"/>
          <p:nvPr/>
        </p:nvSpPr>
        <p:spPr>
          <a:xfrm rot="21015829">
            <a:off x="5366825" y="5788855"/>
            <a:ext cx="1929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Not sensitive to N!</a:t>
            </a:r>
            <a:endParaRPr kumimoji="0" lang="zh-CN" altLang="en-US" sz="1800" b="0" i="0" u="none" strike="noStrike" kern="1200" cap="none" spc="0" normalizeH="0" baseline="0" noProof="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400"/>
              <a:t>Evaluation 1 -Neural State Variables for Stable Long-Term Prediction</a:t>
            </a:r>
          </a:p>
        </p:txBody>
      </p:sp>
      <p:sp>
        <p:nvSpPr>
          <p:cNvPr id="3" name="内容占位符 2"/>
          <p:cNvSpPr>
            <a:spLocks noGrp="1"/>
          </p:cNvSpPr>
          <p:nvPr>
            <p:ph idx="1"/>
          </p:nvPr>
        </p:nvSpPr>
        <p:spPr/>
        <p:txBody>
          <a:bodyPr/>
          <a:lstStyle/>
          <a:p>
            <a:r>
              <a:rPr lang="en-US" altLang="zh-CN" dirty="0"/>
              <a:t> </a:t>
            </a:r>
            <a:endParaRPr lang="zh-CN" altLang="en-US" dirty="0"/>
          </a:p>
        </p:txBody>
      </p:sp>
      <p:pic>
        <p:nvPicPr>
          <p:cNvPr id="6" name="图片 5"/>
          <p:cNvPicPr>
            <a:picLocks noChangeAspect="1"/>
          </p:cNvPicPr>
          <p:nvPr/>
        </p:nvPicPr>
        <p:blipFill>
          <a:blip r:embed="rId3"/>
          <a:stretch>
            <a:fillRect/>
          </a:stretch>
        </p:blipFill>
        <p:spPr>
          <a:xfrm>
            <a:off x="2891739" y="956984"/>
            <a:ext cx="9300261" cy="4487213"/>
          </a:xfrm>
          <a:prstGeom prst="rect">
            <a:avLst/>
          </a:prstGeom>
        </p:spPr>
      </p:pic>
      <p:sp>
        <p:nvSpPr>
          <p:cNvPr id="5" name="文本框 4"/>
          <p:cNvSpPr txBox="1"/>
          <p:nvPr/>
        </p:nvSpPr>
        <p:spPr>
          <a:xfrm>
            <a:off x="112323" y="1856935"/>
            <a:ext cx="3066975"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8192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与</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64</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：代表的是</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latent embedding</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的维度；</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baseline</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6</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：不仅代表原始的维度，也代表本文利用了</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ID</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算法计算出来的刚性双摆稳定度、弹性双摆稳定性的内在维度。</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矩形 6"/>
          <p:cNvSpPr/>
          <p:nvPr/>
        </p:nvSpPr>
        <p:spPr>
          <a:xfrm>
            <a:off x="5486400" y="3594295"/>
            <a:ext cx="886265" cy="24618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panose="020B0503020204020204" pitchFamily="34" charset="-122"/>
              <a:cs typeface="+mn-cs"/>
            </a:endParaRPr>
          </a:p>
        </p:txBody>
      </p:sp>
      <p:sp>
        <p:nvSpPr>
          <p:cNvPr id="8" name="箭头: 下 7"/>
          <p:cNvSpPr/>
          <p:nvPr/>
        </p:nvSpPr>
        <p:spPr>
          <a:xfrm rot="1417978">
            <a:off x="5174849" y="4174454"/>
            <a:ext cx="393896" cy="1561514"/>
          </a:xfrm>
          <a:prstGeom prst="downArrow">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9" name="文本框 8"/>
              <p:cNvSpPr txBox="1"/>
              <p:nvPr/>
            </p:nvSpPr>
            <p:spPr>
              <a:xfrm>
                <a:off x="4357875" y="5617230"/>
                <a:ext cx="520504" cy="4150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𝑀</m:t>
                          </m:r>
                        </m:e>
                        <m:sub>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𝑠</m:t>
                          </m:r>
                        </m:sub>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𝑝h𝑦𝑠</m:t>
                          </m:r>
                        </m:sup>
                      </m:sSubSup>
                    </m:oMath>
                  </m:oMathPara>
                </a14:m>
                <a:endParaRPr kumimoji="0" lang="zh-CN" altLang="en-US" sz="1800" b="0" i="0" u="none" strike="noStrike" kern="1200" cap="none" spc="0" normalizeH="0" baseline="0" noProof="0">
                  <a:ln>
                    <a:noFill/>
                  </a:ln>
                  <a:solidFill>
                    <a:srgbClr val="000000"/>
                  </a:solidFill>
                  <a:effectLst/>
                  <a:uLnTx/>
                  <a:uFillTx/>
                  <a:latin typeface="Calibri"/>
                  <a:ea typeface="微软雅黑" panose="020B0503020204020204" pitchFamily="34" charset="-122"/>
                  <a:cs typeface="+mn-cs"/>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357875" y="5617230"/>
                <a:ext cx="520504" cy="415050"/>
              </a:xfrm>
              <a:prstGeom prst="rect">
                <a:avLst/>
              </a:prstGeom>
              <a:blipFill rotWithShape="1">
                <a:blip r:embed="rId4"/>
                <a:stretch>
                  <a:fillRect l="-97" t="-5" r="-31782" b="10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1010799-0D28-D7DC-94ED-0E26967CF6F0}"/>
              </a:ext>
            </a:extLst>
          </p:cNvPr>
          <p:cNvPicPr>
            <a:picLocks noChangeAspect="1"/>
          </p:cNvPicPr>
          <p:nvPr/>
        </p:nvPicPr>
        <p:blipFill>
          <a:blip r:embed="rId5"/>
          <a:stretch>
            <a:fillRect/>
          </a:stretch>
        </p:blipFill>
        <p:spPr>
          <a:xfrm>
            <a:off x="449947" y="2765062"/>
            <a:ext cx="2024077" cy="385765"/>
          </a:xfrm>
          <a:prstGeom prst="rect">
            <a:avLst/>
          </a:prstGeom>
        </p:spPr>
      </p:pic>
      <p:pic>
        <p:nvPicPr>
          <p:cNvPr id="12" name="图片 11">
            <a:extLst>
              <a:ext uri="{FF2B5EF4-FFF2-40B4-BE49-F238E27FC236}">
                <a16:creationId xmlns:a16="http://schemas.microsoft.com/office/drawing/2014/main" id="{AC0BFD24-4D70-6A7D-B751-3A1BC7E2FF06}"/>
              </a:ext>
            </a:extLst>
          </p:cNvPr>
          <p:cNvPicPr>
            <a:picLocks noChangeAspect="1"/>
          </p:cNvPicPr>
          <p:nvPr/>
        </p:nvPicPr>
        <p:blipFill>
          <a:blip r:embed="rId6"/>
          <a:stretch>
            <a:fillRect/>
          </a:stretch>
        </p:blipFill>
        <p:spPr>
          <a:xfrm>
            <a:off x="181330" y="4832942"/>
            <a:ext cx="2928959" cy="3952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400" dirty="0"/>
              <a:t>Evaluation 2 -Neural State Variables for Dynamics Stability Indicators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衡量指标：</a:t>
                </a:r>
                <a:endParaRPr lang="en-US" altLang="zh-CN" dirty="0"/>
              </a:p>
              <a:p>
                <a:pPr lvl="1"/>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𝑛𝑒𝑢𝑟</m:t>
                        </m:r>
                      </m:sup>
                    </m:sSubSup>
                  </m:oMath>
                </a14:m>
                <a:r>
                  <a:rPr lang="en-US" altLang="zh-CN" dirty="0"/>
                  <a:t>(based on neural state variables, latent dynamics errors):</a:t>
                </a:r>
              </a:p>
              <a:p>
                <a:pPr lvl="1"/>
                <a:endParaRPr lang="en-US" altLang="zh-CN" dirty="0"/>
              </a:p>
              <a:p>
                <a:pPr lvl="1"/>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𝐸</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𝐸</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𝑋</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𝑑𝑡</m:t>
                        </m:r>
                      </m:sub>
                    </m:sSub>
                    <m:r>
                      <a:rPr lang="en-US" altLang="zh-CN" b="0" i="1" smtClean="0">
                        <a:latin typeface="Cambria Math" panose="02040503050406030204" pitchFamily="18" charset="0"/>
                      </a:rPr>
                      <m:t>)</m:t>
                    </m:r>
                  </m:oMath>
                </a14:m>
                <a:r>
                  <a:rPr lang="zh-CN" altLang="en-US" dirty="0"/>
                  <a:t>：通过将预测的系统动力学从高维模型投影到神经状态变量空间来计算的</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𝑉</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𝐸</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𝑔</m:t>
                        </m:r>
                      </m:e>
                      <m:sub>
                        <m:r>
                          <a:rPr lang="en-US" altLang="zh-CN" i="1">
                            <a:latin typeface="Cambria Math" panose="02040503050406030204" pitchFamily="18" charset="0"/>
                            <a:ea typeface="Cambria Math" panose="02040503050406030204" pitchFamily="18" charset="0"/>
                          </a:rPr>
                          <m:t>𝐸</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𝑋</m:t>
                            </m:r>
                          </m:e>
                        </m:acc>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en-US" altLang="zh-CN" dirty="0"/>
                  <a:t>)</a:t>
                </a:r>
                <a:r>
                  <a:rPr lang="zh-CN" altLang="en-US" dirty="0"/>
                  <a:t>第二个量是从</a:t>
                </a:r>
                <a:r>
                  <a:rPr lang="en-US" altLang="zh-CN" dirty="0"/>
                  <a:t>ID</a:t>
                </a:r>
                <a:r>
                  <a:rPr lang="zh-CN" altLang="en-US" dirty="0"/>
                  <a:t>模型中简化的系统动力学。</a:t>
                </a:r>
              </a:p>
              <a:p>
                <a:pPr lvl="1"/>
                <a:r>
                  <a:rPr lang="en-US" altLang="zh-CN" dirty="0"/>
                  <a:t>Relationship 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𝑠</m:t>
                        </m:r>
                      </m:sub>
                      <m:sup>
                        <m:r>
                          <a:rPr lang="en-US" altLang="zh-CN" b="0" i="1" smtClean="0">
                            <a:latin typeface="Cambria Math" panose="02040503050406030204" pitchFamily="18" charset="0"/>
                          </a:rPr>
                          <m:t>𝑝h𝑦𝑠</m:t>
                        </m:r>
                      </m:sup>
                    </m:sSubSup>
                  </m:oMath>
                </a14:m>
                <a:r>
                  <a:rPr lang="en-US" altLang="zh-CN" dirty="0"/>
                  <a:t>?</a:t>
                </a:r>
              </a:p>
              <a:p>
                <a:pPr lvl="2"/>
                <a:r>
                  <a:rPr lang="en-US" altLang="zh-CN" dirty="0"/>
                  <a:t>For known systems,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𝑛𝑒𝑢𝑟</m:t>
                        </m:r>
                      </m:sup>
                    </m:sSubSup>
                    <m:r>
                      <a:rPr lang="en-US" altLang="zh-CN" b="0" i="1" smtClean="0">
                        <a:latin typeface="Cambria Math" panose="02040503050406030204" pitchFamily="18" charset="0"/>
                      </a:rPr>
                      <m:t> </m:t>
                    </m:r>
                  </m:oMath>
                </a14:m>
                <a:r>
                  <a:rPr lang="en-US" altLang="zh-CN" dirty="0"/>
                  <a:t>produces patterns that strongly match with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𝑀</m:t>
                        </m:r>
                      </m:e>
                      <m:sub>
                        <m:r>
                          <a:rPr lang="en-US" altLang="zh-CN" i="1">
                            <a:latin typeface="Cambria Math" panose="02040503050406030204" pitchFamily="18" charset="0"/>
                          </a:rPr>
                          <m:t>𝑠</m:t>
                        </m:r>
                      </m:sub>
                      <m:sup>
                        <m:r>
                          <a:rPr lang="en-US" altLang="zh-CN" i="1">
                            <a:latin typeface="Cambria Math" panose="02040503050406030204" pitchFamily="18" charset="0"/>
                          </a:rPr>
                          <m:t>𝑝h𝑦𝑠</m:t>
                        </m:r>
                      </m:sup>
                    </m:sSubSup>
                  </m:oMath>
                </a14:m>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en-US" altLang="zh-CN" dirty="0"/>
                  <a:t>For unknown systems, we observed the same trend, where high-dimensional latent embedding schemes are often not stable.</a:t>
                </a:r>
                <a:endParaRPr lang="zh-CN" altLang="en-US" dirty="0"/>
              </a:p>
              <a:p>
                <a:pPr lvl="1"/>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l="-3" t="-1" r="1" b="-1778"/>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535318" y="1761170"/>
            <a:ext cx="5950960" cy="510761"/>
          </a:xfrm>
          <a:prstGeom prst="rect">
            <a:avLst/>
          </a:prstGeom>
        </p:spPr>
      </p:pic>
      <p:pic>
        <p:nvPicPr>
          <p:cNvPr id="7" name="图片 6"/>
          <p:cNvPicPr>
            <a:picLocks noChangeAspect="1"/>
          </p:cNvPicPr>
          <p:nvPr/>
        </p:nvPicPr>
        <p:blipFill rotWithShape="1">
          <a:blip r:embed="rId4"/>
          <a:srcRect l="8712" t="49040" r="9971" b="12703"/>
          <a:stretch>
            <a:fillRect/>
          </a:stretch>
        </p:blipFill>
        <p:spPr>
          <a:xfrm>
            <a:off x="3545060" y="3837179"/>
            <a:ext cx="4334959" cy="1332697"/>
          </a:xfrm>
          <a:prstGeom prst="rect">
            <a:avLst/>
          </a:prstGeom>
        </p:spPr>
      </p:pic>
    </p:spTree>
  </p:cSld>
  <p:clrMapOvr>
    <a:masterClrMapping/>
  </p:clrMapOvr>
</p:sld>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TotalTime>
  <Words>4269</Words>
  <Application>Microsoft Office PowerPoint</Application>
  <PresentationFormat>宽屏</PresentationFormat>
  <Paragraphs>370</Paragraphs>
  <Slides>40</Slides>
  <Notes>19</Notes>
  <HiddenSlides>1</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40</vt:i4>
      </vt:variant>
    </vt:vector>
  </HeadingPairs>
  <TitlesOfParts>
    <vt:vector size="57" baseType="lpstr">
      <vt:lpstr>-apple-system</vt:lpstr>
      <vt:lpstr>CMMI12</vt:lpstr>
      <vt:lpstr>CMR12</vt:lpstr>
      <vt:lpstr>CMSY10</vt:lpstr>
      <vt:lpstr>KaTeX_Main</vt:lpstr>
      <vt:lpstr>KaTeX_Math</vt:lpstr>
      <vt:lpstr>NimbusMonL-Regu</vt:lpstr>
      <vt:lpstr>NimbusRomNo9L-Regu</vt:lpstr>
      <vt:lpstr>SF Pro Display</vt:lpstr>
      <vt:lpstr>等线</vt:lpstr>
      <vt:lpstr>楷体</vt:lpstr>
      <vt:lpstr>Arial</vt:lpstr>
      <vt:lpstr>Calibri</vt:lpstr>
      <vt:lpstr>Cambria Math</vt:lpstr>
      <vt:lpstr>Times New Roman</vt:lpstr>
      <vt:lpstr>Wingdings</vt:lpstr>
      <vt:lpstr>WPS</vt:lpstr>
      <vt:lpstr>《Discovering State Variables Hidden in Experimental Data》</vt:lpstr>
      <vt:lpstr>Chapter 1  Framework </vt:lpstr>
      <vt:lpstr>Introduction</vt:lpstr>
      <vt:lpstr>Research Framework</vt:lpstr>
      <vt:lpstr>Chapter 2  Evaluation </vt:lpstr>
      <vt:lpstr>Evaluation 1 -Neural State Variables for Stable Long-Term Prediction</vt:lpstr>
      <vt:lpstr>Evaluation 1 -Neural State Variables for Stable Long-Term Prediction</vt:lpstr>
      <vt:lpstr>Evaluation 1 -Neural State Variables for Stable Long-Term Prediction</vt:lpstr>
      <vt:lpstr>Evaluation 2 -Neural State Variables for Dynamics Stability Indicators</vt:lpstr>
      <vt:lpstr>Evaluation 3 - Neural state variables for robust long-term prediction.</vt:lpstr>
      <vt:lpstr>Evaluation 3 - Neural state variables for robust long-term prediction</vt:lpstr>
      <vt:lpstr>Chapter 3  Algorithm Detail </vt:lpstr>
      <vt:lpstr>Detail 1 - Calculate Intrinsic Dimension </vt:lpstr>
      <vt:lpstr>Detail 1 - Calculate Intrinsic Dimension </vt:lpstr>
      <vt:lpstr>Detail 2 - Math Proof on Long-Term Prediction Stability </vt:lpstr>
      <vt:lpstr>Detail 2 - Math Proof on Long-Term Prediction Stability </vt:lpstr>
      <vt:lpstr>Detail 2 - Math Proof on Long-Term Prediction Stability </vt:lpstr>
      <vt:lpstr>Detail 2 - Math Proof on Long-Term Prediction Stability </vt:lpstr>
      <vt:lpstr>THE INTRINSIC DIMENSION OF IMAGES AND ITS IMPACT ON LEARNING</vt:lpstr>
      <vt:lpstr>Research Background</vt:lpstr>
      <vt:lpstr>Research Hypothesis</vt:lpstr>
      <vt:lpstr>Chapter 1 MLE Algorithm &amp; Comparisons </vt:lpstr>
      <vt:lpstr>MLE Algorithm(Levina-Bickel’s algorithm)</vt:lpstr>
      <vt:lpstr>MLE Algorithm(Levina-Bickel’s algorithm)</vt:lpstr>
      <vt:lpstr>Comparison with other estimators</vt:lpstr>
      <vt:lpstr>Comparison with other estimators</vt:lpstr>
      <vt:lpstr>Comparison with other estimators</vt:lpstr>
      <vt:lpstr>Comparison with other estimators</vt:lpstr>
      <vt:lpstr>Chapter 2 Validating dimension estimation with synthetic data</vt:lpstr>
      <vt:lpstr>Validating dimension estimation with synthetic data</vt:lpstr>
      <vt:lpstr>Validating dimension estimation with synthetic data</vt:lpstr>
      <vt:lpstr>Comparison with other estimators</vt:lpstr>
      <vt:lpstr>Validating dimension estimation with synthetic data</vt:lpstr>
      <vt:lpstr>Chapter 3 Intrinsic dimension of popular dataset &amp; generalization</vt:lpstr>
      <vt:lpstr>Intrinsic dimension of popular dataset</vt:lpstr>
      <vt:lpstr>Intrinsic dimension matters for generalization</vt:lpstr>
      <vt:lpstr>Intrinsic dimension matters for generalization</vt:lpstr>
      <vt:lpstr>Intrinsic dimension matters for generalization</vt:lpstr>
      <vt:lpstr>Adding noise changes dimensionality to affect generalization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State Variables Hidden in Experimental Data》</dc:title>
  <dc:creator>笑颜 许</dc:creator>
  <cp:lastModifiedBy>笑颜 许</cp:lastModifiedBy>
  <cp:revision>3</cp:revision>
  <dcterms:created xsi:type="dcterms:W3CDTF">2024-06-01T03:49:53Z</dcterms:created>
  <dcterms:modified xsi:type="dcterms:W3CDTF">2024-07-17T02:43:23Z</dcterms:modified>
</cp:coreProperties>
</file>